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4" r:id="rId2"/>
    <p:sldId id="259" r:id="rId3"/>
    <p:sldId id="260" r:id="rId4"/>
    <p:sldId id="323" r:id="rId5"/>
    <p:sldId id="290" r:id="rId6"/>
    <p:sldId id="262" r:id="rId7"/>
    <p:sldId id="291" r:id="rId8"/>
    <p:sldId id="261" r:id="rId9"/>
    <p:sldId id="29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263" r:id="rId30"/>
    <p:sldId id="293" r:id="rId31"/>
    <p:sldId id="264" r:id="rId32"/>
    <p:sldId id="294" r:id="rId33"/>
    <p:sldId id="265" r:id="rId34"/>
    <p:sldId id="324" r:id="rId35"/>
    <p:sldId id="325" r:id="rId36"/>
    <p:sldId id="266" r:id="rId37"/>
    <p:sldId id="326" r:id="rId38"/>
    <p:sldId id="267" r:id="rId39"/>
    <p:sldId id="352" r:id="rId40"/>
    <p:sldId id="353" r:id="rId41"/>
    <p:sldId id="354" r:id="rId42"/>
    <p:sldId id="355" r:id="rId43"/>
    <p:sldId id="356" r:id="rId4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varScale="1">
        <p:scale>
          <a:sx n="70" d="100"/>
          <a:sy n="70" d="100"/>
        </p:scale>
        <p:origin x="14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31AED6A5-5032-4C0D-B691-896B8BC24806}" type="datetimeFigureOut">
              <a:rPr lang="es-CL" smtClean="0"/>
              <a:t>23-06-2018</a:t>
            </a:fld>
            <a:endParaRPr lang="es-CL"/>
          </a:p>
        </p:txBody>
      </p:sp>
      <p:sp>
        <p:nvSpPr>
          <p:cNvPr id="8" name="Slide Number Placeholder 7"/>
          <p:cNvSpPr>
            <a:spLocks noGrp="1"/>
          </p:cNvSpPr>
          <p:nvPr>
            <p:ph type="sldNum" sz="quarter" idx="11"/>
          </p:nvPr>
        </p:nvSpPr>
        <p:spPr/>
        <p:txBody>
          <a:bodyPr/>
          <a:lstStyle/>
          <a:p>
            <a:fld id="{B45CB391-17D4-4484-B738-3B5E6876ECFE}"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1AED6A5-5032-4C0D-B691-896B8BC24806}" type="datetimeFigureOut">
              <a:rPr lang="es-CL" smtClean="0"/>
              <a:t>23-06-2018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1AED6A5-5032-4C0D-B691-896B8BC24806}" type="datetimeFigureOut">
              <a:rPr lang="es-CL" smtClean="0"/>
              <a:t>23-06-2018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31AED6A5-5032-4C0D-B691-896B8BC24806}" type="datetimeFigureOut">
              <a:rPr lang="es-CL" smtClean="0"/>
              <a:t>23-06-2018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1AED6A5-5032-4C0D-B691-896B8BC24806}" type="datetimeFigureOut">
              <a:rPr lang="es-CL" smtClean="0"/>
              <a:t>23-06-2018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B45CB391-17D4-4484-B738-3B5E6876ECFE}" type="slidenum">
              <a:rPr lang="es-CL" smtClean="0"/>
              <a:t>‹Nº›</a:t>
            </a:fld>
            <a:endParaRPr lang="es-C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31AED6A5-5032-4C0D-B691-896B8BC24806}" type="datetimeFigureOut">
              <a:rPr lang="es-CL" smtClean="0"/>
              <a:t>23-06-2018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5CB391-17D4-4484-B738-3B5E6876ECFE}" type="slidenum">
              <a:rPr lang="es-CL" smtClean="0"/>
              <a:t>‹Nº›</a:t>
            </a:fld>
            <a:endParaRPr lang="es-CL"/>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1AED6A5-5032-4C0D-B691-896B8BC24806}" type="datetimeFigureOut">
              <a:rPr lang="es-CL" smtClean="0"/>
              <a:t>23-06-2018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B45CB391-17D4-4484-B738-3B5E6876ECFE}" type="slidenum">
              <a:rPr lang="es-CL" smtClean="0"/>
              <a:t>‹Nº›</a:t>
            </a:fld>
            <a:endParaRPr lang="es-CL"/>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1AED6A5-5032-4C0D-B691-896B8BC24806}" type="datetimeFigureOut">
              <a:rPr lang="es-CL" smtClean="0"/>
              <a:t>23-06-2018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ED6A5-5032-4C0D-B691-896B8BC24806}" type="datetimeFigureOut">
              <a:rPr lang="es-CL" smtClean="0"/>
              <a:t>23-06-2018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ED6A5-5032-4C0D-B691-896B8BC24806}" type="datetimeFigureOut">
              <a:rPr lang="es-CL" smtClean="0"/>
              <a:t>23-06-2018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1AED6A5-5032-4C0D-B691-896B8BC24806}" type="datetimeFigureOut">
              <a:rPr lang="es-CL" smtClean="0"/>
              <a:t>23-06-2018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B45CB391-17D4-4484-B738-3B5E6876ECFE}"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1AED6A5-5032-4C0D-B691-896B8BC24806}" type="datetimeFigureOut">
              <a:rPr lang="es-CL" smtClean="0"/>
              <a:t>23-06-2018</a:t>
            </a:fld>
            <a:endParaRPr lang="es-C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C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45CB391-17D4-4484-B738-3B5E6876ECFE}" type="slidenum">
              <a:rPr lang="es-CL" smtClean="0"/>
              <a:t>‹Nº›</a:t>
            </a:fld>
            <a:endParaRPr lang="es-C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s.wikipedia.org/wiki/Atm%C3%B3sfera" TargetMode="External"/><Relationship Id="rId13" Type="http://schemas.openxmlformats.org/officeDocument/2006/relationships/hyperlink" Target="https://es.wikipedia.org/wiki/Vidrio" TargetMode="External"/><Relationship Id="rId3" Type="http://schemas.openxmlformats.org/officeDocument/2006/relationships/hyperlink" Target="https://es.wikipedia.org/wiki/Fen%C3%B3meno" TargetMode="External"/><Relationship Id="rId7" Type="http://schemas.openxmlformats.org/officeDocument/2006/relationships/hyperlink" Target="https://es.wikipedia.org/wiki/Ondas_sonoras" TargetMode="External"/><Relationship Id="rId12" Type="http://schemas.openxmlformats.org/officeDocument/2006/relationships/hyperlink" Target="https://es.wikipedia.org/wiki/Agua" TargetMode="External"/><Relationship Id="rId2" Type="http://schemas.openxmlformats.org/officeDocument/2006/relationships/hyperlink" Target="https://es.wikipedia.org/wiki/F%C3%ADsica" TargetMode="External"/><Relationship Id="rId1" Type="http://schemas.openxmlformats.org/officeDocument/2006/relationships/slideLayout" Target="../slideLayouts/slideLayout2.xml"/><Relationship Id="rId6" Type="http://schemas.openxmlformats.org/officeDocument/2006/relationships/hyperlink" Target="https://es.wikipedia.org/wiki/Materia" TargetMode="External"/><Relationship Id="rId11" Type="http://schemas.openxmlformats.org/officeDocument/2006/relationships/hyperlink" Target="https://es.wikipedia.org/wiki/Luz" TargetMode="External"/><Relationship Id="rId5" Type="http://schemas.openxmlformats.org/officeDocument/2006/relationships/hyperlink" Target="https://es.wikipedia.org/wiki/Frecuencia" TargetMode="External"/><Relationship Id="rId10" Type="http://schemas.openxmlformats.org/officeDocument/2006/relationships/hyperlink" Target="https://es.wikipedia.org/wiki/Espacio_(f%C3%ADsica)" TargetMode="External"/><Relationship Id="rId4" Type="http://schemas.openxmlformats.org/officeDocument/2006/relationships/hyperlink" Target="https://es.wikipedia.org/wiki/Onda" TargetMode="External"/><Relationship Id="rId9" Type="http://schemas.openxmlformats.org/officeDocument/2006/relationships/hyperlink" Target="https://es.wikipedia.org/wiki/Ondas_de_radio" TargetMode="External"/><Relationship Id="rId14" Type="http://schemas.openxmlformats.org/officeDocument/2006/relationships/hyperlink" Target="https://es.wikipedia.org/wiki/Air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es.wikipedia.org/wiki/Longitud_de_onda" TargetMode="External"/><Relationship Id="rId13" Type="http://schemas.openxmlformats.org/officeDocument/2006/relationships/hyperlink" Target="https://es.wikipedia.org/wiki/Color" TargetMode="External"/><Relationship Id="rId18" Type="http://schemas.openxmlformats.org/officeDocument/2006/relationships/hyperlink" Target="https://es.wikipedia.org/wiki/Amarillo" TargetMode="External"/><Relationship Id="rId3" Type="http://schemas.openxmlformats.org/officeDocument/2006/relationships/hyperlink" Target="https://es.wikipedia.org/wiki/Sol" TargetMode="External"/><Relationship Id="rId7" Type="http://schemas.openxmlformats.org/officeDocument/2006/relationships/hyperlink" Target="https://es.wikipedia.org/wiki/Refracci%C3%B3n" TargetMode="External"/><Relationship Id="rId12" Type="http://schemas.openxmlformats.org/officeDocument/2006/relationships/hyperlink" Target="https://es.wikipedia.org/wiki/Espectro_electromagn%C3%A9tico" TargetMode="External"/><Relationship Id="rId17" Type="http://schemas.openxmlformats.org/officeDocument/2006/relationships/hyperlink" Target="https://es.wikipedia.org/wiki/Verde" TargetMode="External"/><Relationship Id="rId2" Type="http://schemas.openxmlformats.org/officeDocument/2006/relationships/hyperlink" Target="https://es.wikipedia.org/wiki/Luz" TargetMode="External"/><Relationship Id="rId16" Type="http://schemas.openxmlformats.org/officeDocument/2006/relationships/hyperlink" Target="https://es.wikipedia.org/wiki/Azul" TargetMode="External"/><Relationship Id="rId1" Type="http://schemas.openxmlformats.org/officeDocument/2006/relationships/slideLayout" Target="../slideLayouts/slideLayout2.xml"/><Relationship Id="rId6" Type="http://schemas.openxmlformats.org/officeDocument/2006/relationships/hyperlink" Target="https://es.wikipedia.org/wiki/Luz_monocrom%C3%A1tica" TargetMode="External"/><Relationship Id="rId11" Type="http://schemas.openxmlformats.org/officeDocument/2006/relationships/hyperlink" Target="https://es.wikipedia.org/wiki/Blanco_(color)" TargetMode="External"/><Relationship Id="rId5" Type="http://schemas.openxmlformats.org/officeDocument/2006/relationships/hyperlink" Target="https://es.wikipedia.org/wiki/Cristal" TargetMode="External"/><Relationship Id="rId15" Type="http://schemas.openxmlformats.org/officeDocument/2006/relationships/hyperlink" Target="https://es.wikipedia.org/wiki/A%C3%B1il" TargetMode="External"/><Relationship Id="rId10" Type="http://schemas.openxmlformats.org/officeDocument/2006/relationships/hyperlink" Target="https://es.wikipedia.org/wiki/Violeta_(color)" TargetMode="External"/><Relationship Id="rId19" Type="http://schemas.openxmlformats.org/officeDocument/2006/relationships/hyperlink" Target="https://es.wikipedia.org/wiki/Naranja_(color)" TargetMode="External"/><Relationship Id="rId4" Type="http://schemas.openxmlformats.org/officeDocument/2006/relationships/hyperlink" Target="https://es.wikipedia.org/wiki/Prisma_(%C3%B3ptica)" TargetMode="External"/><Relationship Id="rId9" Type="http://schemas.openxmlformats.org/officeDocument/2006/relationships/hyperlink" Target="https://es.wikipedia.org/wiki/Rojo" TargetMode="External"/><Relationship Id="rId14" Type="http://schemas.openxmlformats.org/officeDocument/2006/relationships/hyperlink" Target="https://es.wikipedia.org/wiki/Isaac_Newt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6632"/>
            <a:ext cx="7772400" cy="1470025"/>
          </a:xfrm>
        </p:spPr>
        <p:txBody>
          <a:bodyPr>
            <a:normAutofit/>
          </a:bodyPr>
          <a:lstStyle/>
          <a:p>
            <a:r>
              <a:rPr lang="es-CL" sz="5400" dirty="0" smtClean="0"/>
              <a:t>Luz y óptica</a:t>
            </a:r>
            <a:endParaRPr lang="es-CL" sz="5400" dirty="0"/>
          </a:p>
        </p:txBody>
      </p:sp>
      <p:sp>
        <p:nvSpPr>
          <p:cNvPr id="3" name="2 Subtítulo"/>
          <p:cNvSpPr>
            <a:spLocks noGrp="1"/>
          </p:cNvSpPr>
          <p:nvPr>
            <p:ph type="subTitle" idx="1"/>
          </p:nvPr>
        </p:nvSpPr>
        <p:spPr>
          <a:xfrm>
            <a:off x="1979712" y="5589240"/>
            <a:ext cx="6400800" cy="576064"/>
          </a:xfrm>
        </p:spPr>
        <p:txBody>
          <a:bodyPr/>
          <a:lstStyle/>
          <a:p>
            <a:r>
              <a:rPr lang="es-ES" b="1" dirty="0" smtClean="0"/>
              <a:t>Montoya.- </a:t>
            </a:r>
            <a:endParaRPr lang="es-CL" b="1" dirty="0" smtClean="0"/>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79" y="1556792"/>
            <a:ext cx="652458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3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dispersión de la luz</a:t>
            </a:r>
            <a:endParaRPr lang="es-CL" dirty="0"/>
          </a:p>
        </p:txBody>
      </p:sp>
      <p:sp>
        <p:nvSpPr>
          <p:cNvPr id="3" name="Marcador de contenido 2"/>
          <p:cNvSpPr>
            <a:spLocks noGrp="1"/>
          </p:cNvSpPr>
          <p:nvPr>
            <p:ph idx="1"/>
          </p:nvPr>
        </p:nvSpPr>
        <p:spPr/>
        <p:txBody>
          <a:bodyPr/>
          <a:lstStyle/>
          <a:p>
            <a:r>
              <a:rPr lang="es-CL" dirty="0"/>
              <a:t>En </a:t>
            </a:r>
            <a:r>
              <a:rPr lang="es-CL" dirty="0">
                <a:hlinkClick r:id="rId2" tooltip="Física"/>
              </a:rPr>
              <a:t>física</a:t>
            </a:r>
            <a:r>
              <a:rPr lang="es-CL" dirty="0"/>
              <a:t> se denomina </a:t>
            </a:r>
            <a:r>
              <a:rPr lang="es-CL" b="1" dirty="0"/>
              <a:t>dispersión</a:t>
            </a:r>
            <a:r>
              <a:rPr lang="es-CL" dirty="0"/>
              <a:t> al </a:t>
            </a:r>
            <a:r>
              <a:rPr lang="es-CL" dirty="0">
                <a:hlinkClick r:id="rId3" tooltip="Fenómeno"/>
              </a:rPr>
              <a:t>fenómeno</a:t>
            </a:r>
            <a:r>
              <a:rPr lang="es-CL" dirty="0"/>
              <a:t> de separación de las </a:t>
            </a:r>
            <a:r>
              <a:rPr lang="es-CL" dirty="0">
                <a:hlinkClick r:id="rId4" tooltip="Onda"/>
              </a:rPr>
              <a:t>ondas</a:t>
            </a:r>
            <a:r>
              <a:rPr lang="es-CL" dirty="0"/>
              <a:t> de distinta </a:t>
            </a:r>
            <a:r>
              <a:rPr lang="es-CL" dirty="0">
                <a:hlinkClick r:id="rId5" tooltip="Frecuencia"/>
              </a:rPr>
              <a:t>frecuencia</a:t>
            </a:r>
            <a:r>
              <a:rPr lang="es-CL" dirty="0"/>
              <a:t> al atravesar un </a:t>
            </a:r>
            <a:r>
              <a:rPr lang="es-CL" dirty="0">
                <a:hlinkClick r:id="rId6" tooltip="Materia"/>
              </a:rPr>
              <a:t>material</a:t>
            </a:r>
            <a:r>
              <a:rPr lang="es-CL" dirty="0"/>
              <a:t>. Todos los medios materiales son más o menos dispersivos, y la dispersión afecta a todas las </a:t>
            </a:r>
            <a:r>
              <a:rPr lang="es-CL" dirty="0">
                <a:hlinkClick r:id="rId4" tooltip="Onda"/>
              </a:rPr>
              <a:t>ondas</a:t>
            </a:r>
            <a:r>
              <a:rPr lang="es-CL" dirty="0"/>
              <a:t>; por ejemplo, a las </a:t>
            </a:r>
            <a:r>
              <a:rPr lang="es-CL" dirty="0">
                <a:hlinkClick r:id="rId7" tooltip="Ondas sonoras"/>
              </a:rPr>
              <a:t>ondas sonoras</a:t>
            </a:r>
            <a:r>
              <a:rPr lang="es-CL" dirty="0"/>
              <a:t> que se desplazan a través de la </a:t>
            </a:r>
            <a:r>
              <a:rPr lang="es-CL" dirty="0">
                <a:hlinkClick r:id="rId8" tooltip="Atmósfera"/>
              </a:rPr>
              <a:t>atmósfera</a:t>
            </a:r>
            <a:r>
              <a:rPr lang="es-CL" dirty="0"/>
              <a:t>, a las </a:t>
            </a:r>
            <a:r>
              <a:rPr lang="es-CL" dirty="0">
                <a:hlinkClick r:id="rId9" tooltip="Ondas de radio"/>
              </a:rPr>
              <a:t>ondas de radio</a:t>
            </a:r>
            <a:r>
              <a:rPr lang="es-CL" dirty="0"/>
              <a:t> que atraviesan el </a:t>
            </a:r>
            <a:r>
              <a:rPr lang="es-CL" dirty="0">
                <a:hlinkClick r:id="rId10" tooltip="Espacio (física)"/>
              </a:rPr>
              <a:t>espacio</a:t>
            </a:r>
            <a:r>
              <a:rPr lang="es-CL" dirty="0"/>
              <a:t> interestelar o a la </a:t>
            </a:r>
            <a:r>
              <a:rPr lang="es-CL" dirty="0">
                <a:hlinkClick r:id="rId11" tooltip="Luz"/>
              </a:rPr>
              <a:t>luz</a:t>
            </a:r>
            <a:r>
              <a:rPr lang="es-CL" dirty="0"/>
              <a:t> que atraviesa el </a:t>
            </a:r>
            <a:r>
              <a:rPr lang="es-CL" dirty="0">
                <a:hlinkClick r:id="rId12" tooltip="Agua"/>
              </a:rPr>
              <a:t>agua</a:t>
            </a:r>
            <a:r>
              <a:rPr lang="es-CL" dirty="0"/>
              <a:t>, el </a:t>
            </a:r>
            <a:r>
              <a:rPr lang="es-CL" dirty="0">
                <a:hlinkClick r:id="rId13" tooltip="Vidrio"/>
              </a:rPr>
              <a:t>vidrio</a:t>
            </a:r>
            <a:r>
              <a:rPr lang="es-CL" dirty="0"/>
              <a:t> o el </a:t>
            </a:r>
            <a:r>
              <a:rPr lang="es-CL" dirty="0">
                <a:hlinkClick r:id="rId14" tooltip="Aire"/>
              </a:rPr>
              <a:t>aire</a:t>
            </a:r>
            <a:r>
              <a:rPr lang="es-CL" dirty="0"/>
              <a:t>.</a:t>
            </a:r>
          </a:p>
        </p:txBody>
      </p:sp>
    </p:spTree>
    <p:extLst>
      <p:ext uri="{BB962C8B-B14F-4D97-AF65-F5344CB8AC3E}">
        <p14:creationId xmlns:p14="http://schemas.microsoft.com/office/powerpoint/2010/main" val="3789661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8175"/>
            <a:ext cx="8229600" cy="1051520"/>
          </a:xfrm>
        </p:spPr>
        <p:txBody>
          <a:bodyPr/>
          <a:lstStyle/>
          <a:p>
            <a:r>
              <a:rPr lang="es-ES" dirty="0" smtClean="0"/>
              <a:t>Dispersión óptica.</a:t>
            </a:r>
            <a:endParaRPr lang="es-CL" dirty="0"/>
          </a:p>
        </p:txBody>
      </p:sp>
      <p:sp>
        <p:nvSpPr>
          <p:cNvPr id="3" name="Marcador de contenido 2"/>
          <p:cNvSpPr>
            <a:spLocks noGrp="1"/>
          </p:cNvSpPr>
          <p:nvPr>
            <p:ph idx="1"/>
          </p:nvPr>
        </p:nvSpPr>
        <p:spPr>
          <a:xfrm>
            <a:off x="251520" y="1079695"/>
            <a:ext cx="8784976" cy="5517657"/>
          </a:xfrm>
        </p:spPr>
        <p:txBody>
          <a:bodyPr>
            <a:normAutofit/>
          </a:bodyPr>
          <a:lstStyle/>
          <a:p>
            <a:r>
              <a:rPr lang="es-CL" dirty="0"/>
              <a:t>Cuando un haz de </a:t>
            </a:r>
            <a:r>
              <a:rPr lang="es-CL" dirty="0">
                <a:hlinkClick r:id="rId2" tooltip="Luz"/>
              </a:rPr>
              <a:t>luz</a:t>
            </a:r>
            <a:r>
              <a:rPr lang="es-CL" dirty="0"/>
              <a:t> blanca procedente del </a:t>
            </a:r>
            <a:r>
              <a:rPr lang="es-CL" dirty="0">
                <a:hlinkClick r:id="rId3" tooltip="Sol"/>
              </a:rPr>
              <a:t>sol</a:t>
            </a:r>
            <a:r>
              <a:rPr lang="es-CL" dirty="0"/>
              <a:t> atraviesa un </a:t>
            </a:r>
            <a:r>
              <a:rPr lang="es-CL" dirty="0">
                <a:hlinkClick r:id="rId4" tooltip="Prisma (óptica)"/>
              </a:rPr>
              <a:t>prisma</a:t>
            </a:r>
            <a:r>
              <a:rPr lang="es-CL" dirty="0"/>
              <a:t> de </a:t>
            </a:r>
            <a:r>
              <a:rPr lang="es-CL" dirty="0">
                <a:hlinkClick r:id="rId5" tooltip="Cristal"/>
              </a:rPr>
              <a:t>cristal</a:t>
            </a:r>
            <a:r>
              <a:rPr lang="es-CL" dirty="0"/>
              <a:t>, las distintas </a:t>
            </a:r>
            <a:r>
              <a:rPr lang="es-CL" dirty="0">
                <a:hlinkClick r:id="rId6" tooltip="Luz monocromática"/>
              </a:rPr>
              <a:t>radiaciones monocromáticas</a:t>
            </a:r>
            <a:r>
              <a:rPr lang="es-CL" dirty="0"/>
              <a:t> son tanto más desviadas por la </a:t>
            </a:r>
            <a:r>
              <a:rPr lang="es-CL" dirty="0">
                <a:hlinkClick r:id="rId7" tooltip="Refracción"/>
              </a:rPr>
              <a:t>refracción</a:t>
            </a:r>
            <a:r>
              <a:rPr lang="es-CL" dirty="0"/>
              <a:t> cuanto menor es su </a:t>
            </a:r>
            <a:r>
              <a:rPr lang="es-CL" dirty="0">
                <a:hlinkClick r:id="rId8" tooltip="Longitud de onda"/>
              </a:rPr>
              <a:t>longitud de onda</a:t>
            </a:r>
            <a:r>
              <a:rPr lang="es-CL" dirty="0"/>
              <a:t>. De esta manera, los </a:t>
            </a:r>
            <a:r>
              <a:rPr lang="es-CL" dirty="0">
                <a:hlinkClick r:id="rId9" tooltip="Rojo"/>
              </a:rPr>
              <a:t>rayos rojos</a:t>
            </a:r>
            <a:r>
              <a:rPr lang="es-CL" dirty="0"/>
              <a:t> son menos desviados que los </a:t>
            </a:r>
            <a:r>
              <a:rPr lang="es-CL" dirty="0">
                <a:hlinkClick r:id="rId10" tooltip="Violeta (color)"/>
              </a:rPr>
              <a:t>violáceos</a:t>
            </a:r>
            <a:r>
              <a:rPr lang="es-CL" dirty="0"/>
              <a:t> y el haz primitivo de </a:t>
            </a:r>
            <a:r>
              <a:rPr lang="es-CL" dirty="0">
                <a:hlinkClick r:id="rId2" tooltip="Luz"/>
              </a:rPr>
              <a:t>luz</a:t>
            </a:r>
            <a:r>
              <a:rPr lang="es-CL" dirty="0"/>
              <a:t> </a:t>
            </a:r>
            <a:r>
              <a:rPr lang="es-CL" dirty="0">
                <a:hlinkClick r:id="rId11" tooltip="Blanco (color)"/>
              </a:rPr>
              <a:t>blanca</a:t>
            </a:r>
            <a:r>
              <a:rPr lang="es-CL" dirty="0"/>
              <a:t>, así ensanchado por el </a:t>
            </a:r>
            <a:r>
              <a:rPr lang="es-CL" dirty="0">
                <a:hlinkClick r:id="rId4" tooltip="Prisma (óptica)"/>
              </a:rPr>
              <a:t>prisma</a:t>
            </a:r>
            <a:r>
              <a:rPr lang="es-CL" dirty="0"/>
              <a:t>, se convierte en un </a:t>
            </a:r>
            <a:r>
              <a:rPr lang="es-CL" dirty="0">
                <a:hlinkClick r:id="rId12" tooltip="Espectro electromagnético"/>
              </a:rPr>
              <a:t>espectro electromagnético</a:t>
            </a:r>
            <a:r>
              <a:rPr lang="es-CL" dirty="0"/>
              <a:t> en el cual las </a:t>
            </a:r>
            <a:r>
              <a:rPr lang="es-CL" dirty="0">
                <a:hlinkClick r:id="rId13" tooltip="Color"/>
              </a:rPr>
              <a:t>radiaciones coloreadas</a:t>
            </a:r>
            <a:r>
              <a:rPr lang="es-CL" dirty="0"/>
              <a:t> se hallan expuestas sin solución de continuidad, en el orden de su longitud de onda, que es el de los siete colores ya propuestos por </a:t>
            </a:r>
            <a:r>
              <a:rPr lang="es-CL" dirty="0">
                <a:hlinkClick r:id="rId14" tooltip="Isaac Newton"/>
              </a:rPr>
              <a:t>Isaac Newton</a:t>
            </a:r>
            <a:r>
              <a:rPr lang="es-CL" dirty="0"/>
              <a:t>: </a:t>
            </a:r>
            <a:r>
              <a:rPr lang="es-CL" dirty="0">
                <a:hlinkClick r:id="rId10" tooltip="Violeta (color)"/>
              </a:rPr>
              <a:t>violeta</a:t>
            </a:r>
            <a:r>
              <a:rPr lang="es-CL" dirty="0"/>
              <a:t>, </a:t>
            </a:r>
            <a:r>
              <a:rPr lang="es-CL" dirty="0">
                <a:hlinkClick r:id="rId15" tooltip="Añil"/>
              </a:rPr>
              <a:t>índigo</a:t>
            </a:r>
            <a:r>
              <a:rPr lang="es-CL" dirty="0"/>
              <a:t>, </a:t>
            </a:r>
            <a:r>
              <a:rPr lang="es-CL" dirty="0">
                <a:hlinkClick r:id="rId16" tooltip="Azul"/>
              </a:rPr>
              <a:t>azul</a:t>
            </a:r>
            <a:r>
              <a:rPr lang="es-CL" dirty="0"/>
              <a:t>, </a:t>
            </a:r>
            <a:r>
              <a:rPr lang="es-CL" dirty="0">
                <a:hlinkClick r:id="rId17" tooltip="Verde"/>
              </a:rPr>
              <a:t>verde</a:t>
            </a:r>
            <a:r>
              <a:rPr lang="es-CL" dirty="0"/>
              <a:t>, </a:t>
            </a:r>
            <a:r>
              <a:rPr lang="es-CL" dirty="0">
                <a:hlinkClick r:id="rId18" tooltip="Amarillo"/>
              </a:rPr>
              <a:t>amarillo</a:t>
            </a:r>
            <a:r>
              <a:rPr lang="es-CL" dirty="0"/>
              <a:t>, </a:t>
            </a:r>
            <a:r>
              <a:rPr lang="es-CL" dirty="0">
                <a:hlinkClick r:id="rId19" tooltip="Naranja (color)"/>
              </a:rPr>
              <a:t>anaranjado</a:t>
            </a:r>
            <a:r>
              <a:rPr lang="es-CL" dirty="0"/>
              <a:t> y </a:t>
            </a:r>
            <a:r>
              <a:rPr lang="es-CL" dirty="0">
                <a:hlinkClick r:id="rId9" tooltip="Rojo"/>
              </a:rPr>
              <a:t>rojo</a:t>
            </a:r>
            <a:endParaRPr lang="es-CL" dirty="0"/>
          </a:p>
        </p:txBody>
      </p:sp>
    </p:spTree>
    <p:extLst>
      <p:ext uri="{BB962C8B-B14F-4D97-AF65-F5344CB8AC3E}">
        <p14:creationId xmlns:p14="http://schemas.microsoft.com/office/powerpoint/2010/main" val="3507684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268760"/>
          </a:xfrm>
        </p:spPr>
        <p:txBody>
          <a:bodyPr/>
          <a:lstStyle/>
          <a:p>
            <a:r>
              <a:rPr lang="es-ES" dirty="0" smtClean="0"/>
              <a:t>Dispersión , espectro luminoso</a:t>
            </a:r>
            <a:endParaRPr lang="es-CL" dirty="0"/>
          </a:p>
        </p:txBody>
      </p:sp>
      <p:pic>
        <p:nvPicPr>
          <p:cNvPr id="1026" name="Picture 2" descr="Resultado de imagen para imagenes de dispersion opt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00200"/>
            <a:ext cx="8784976" cy="49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38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3" y="144016"/>
            <a:ext cx="8229600" cy="836712"/>
          </a:xfrm>
        </p:spPr>
        <p:txBody>
          <a:bodyPr/>
          <a:lstStyle/>
          <a:p>
            <a:r>
              <a:rPr lang="es-ES" sz="4000" dirty="0" smtClean="0"/>
              <a:t>Imagen de dispersión óptica</a:t>
            </a:r>
            <a:r>
              <a:rPr lang="es-ES" dirty="0" smtClean="0"/>
              <a:t>.</a:t>
            </a:r>
            <a:endParaRPr lang="es-CL" dirty="0"/>
          </a:p>
        </p:txBody>
      </p:sp>
      <p:pic>
        <p:nvPicPr>
          <p:cNvPr id="2050" name="Picture 2" descr="Resultado de imagen para imagenes de dispersion opt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6593" y="980728"/>
            <a:ext cx="9721079"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931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Porqué el cielo es azul</a:t>
            </a:r>
            <a:endParaRPr lang="es-CL" dirty="0"/>
          </a:p>
        </p:txBody>
      </p:sp>
      <p:sp>
        <p:nvSpPr>
          <p:cNvPr id="3" name="Marcador de contenido 2"/>
          <p:cNvSpPr>
            <a:spLocks noGrp="1"/>
          </p:cNvSpPr>
          <p:nvPr>
            <p:ph idx="1"/>
          </p:nvPr>
        </p:nvSpPr>
        <p:spPr/>
        <p:txBody>
          <a:bodyPr/>
          <a:lstStyle/>
          <a:p>
            <a:r>
              <a:rPr lang="es-CL" dirty="0">
                <a:solidFill>
                  <a:schemeClr val="tx1"/>
                </a:solidFill>
              </a:rPr>
              <a:t>En un día soleado y despejado el cielo se ve </a:t>
            </a:r>
            <a:r>
              <a:rPr lang="es-CL" dirty="0" smtClean="0">
                <a:solidFill>
                  <a:schemeClr val="tx1"/>
                </a:solidFill>
              </a:rPr>
              <a:t>azul</a:t>
            </a:r>
          </a:p>
          <a:p>
            <a:pPr marL="0" indent="0">
              <a:buNone/>
            </a:pPr>
            <a:r>
              <a:rPr lang="es-CL" dirty="0">
                <a:solidFill>
                  <a:schemeClr val="tx1"/>
                </a:solidFill>
              </a:rPr>
              <a:t> </a:t>
            </a:r>
            <a:r>
              <a:rPr lang="es-CL" dirty="0" smtClean="0">
                <a:solidFill>
                  <a:schemeClr val="tx1"/>
                </a:solidFill>
              </a:rPr>
              <a:t>  (más </a:t>
            </a:r>
            <a:r>
              <a:rPr lang="es-CL" dirty="0">
                <a:solidFill>
                  <a:schemeClr val="tx1"/>
                </a:solidFill>
              </a:rPr>
              <a:t>claro cerca del </a:t>
            </a:r>
            <a:r>
              <a:rPr lang="es-CL" dirty="0" smtClean="0">
                <a:solidFill>
                  <a:schemeClr val="tx1"/>
                </a:solidFill>
              </a:rPr>
              <a:t>horizonte, </a:t>
            </a:r>
            <a:r>
              <a:rPr lang="es-CL" dirty="0">
                <a:solidFill>
                  <a:schemeClr val="tx1"/>
                </a:solidFill>
              </a:rPr>
              <a:t>mientras que el Sol es de un blanco amarillento </a:t>
            </a:r>
            <a:r>
              <a:rPr lang="es-CL" dirty="0" smtClean="0">
                <a:solidFill>
                  <a:schemeClr val="tx1"/>
                </a:solidFill>
              </a:rPr>
              <a:t>enceguecedor). </a:t>
            </a:r>
          </a:p>
          <a:p>
            <a:pPr marL="0" indent="0">
              <a:buNone/>
            </a:pPr>
            <a:endParaRPr lang="es-CL" dirty="0" smtClean="0">
              <a:solidFill>
                <a:schemeClr val="tx1"/>
              </a:solidFill>
            </a:endParaRPr>
          </a:p>
          <a:p>
            <a:pPr marL="0" indent="0">
              <a:buNone/>
            </a:pPr>
            <a:r>
              <a:rPr lang="es-CL" dirty="0" smtClean="0">
                <a:solidFill>
                  <a:schemeClr val="tx1"/>
                </a:solidFill>
              </a:rPr>
              <a:t>En </a:t>
            </a:r>
            <a:r>
              <a:rPr lang="es-CL" dirty="0">
                <a:solidFill>
                  <a:schemeClr val="tx1"/>
                </a:solidFill>
              </a:rPr>
              <a:t>el ocaso, el Sol suele verse rojo y no tan brillante, y el cielo del poniente también se ve rojizo</a:t>
            </a:r>
            <a:r>
              <a:rPr lang="es-CL" dirty="0" smtClean="0">
                <a:solidFill>
                  <a:schemeClr val="tx1"/>
                </a:solidFill>
              </a:rPr>
              <a:t>.</a:t>
            </a:r>
          </a:p>
          <a:p>
            <a:pPr marL="0" indent="0">
              <a:buNone/>
            </a:pPr>
            <a:endParaRPr lang="es-CL" dirty="0" smtClean="0">
              <a:solidFill>
                <a:schemeClr val="tx1"/>
              </a:solidFill>
            </a:endParaRPr>
          </a:p>
          <a:p>
            <a:pPr marL="0" indent="0">
              <a:buNone/>
            </a:pPr>
            <a:r>
              <a:rPr lang="es-CL" dirty="0" smtClean="0">
                <a:solidFill>
                  <a:schemeClr val="tx1"/>
                </a:solidFill>
              </a:rPr>
              <a:t> </a:t>
            </a:r>
            <a:r>
              <a:rPr lang="es-CL" dirty="0">
                <a:solidFill>
                  <a:schemeClr val="tx1"/>
                </a:solidFill>
              </a:rPr>
              <a:t>¿A qué se debe todo esto? </a:t>
            </a:r>
            <a:endParaRPr lang="es-CL" dirty="0" smtClean="0">
              <a:solidFill>
                <a:schemeClr val="tx1"/>
              </a:solidFill>
            </a:endParaRPr>
          </a:p>
        </p:txBody>
      </p:sp>
    </p:spTree>
    <p:extLst>
      <p:ext uri="{BB962C8B-B14F-4D97-AF65-F5344CB8AC3E}">
        <p14:creationId xmlns:p14="http://schemas.microsoft.com/office/powerpoint/2010/main" val="1502426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effectLst/>
              </a:rPr>
              <a:t>La atmósfera terrestre</a:t>
            </a:r>
            <a:br>
              <a:rPr lang="es-CL" b="1" dirty="0">
                <a:effectLst/>
              </a:rPr>
            </a:br>
            <a:endParaRPr lang="es-CL" dirty="0"/>
          </a:p>
        </p:txBody>
      </p:sp>
      <p:sp>
        <p:nvSpPr>
          <p:cNvPr id="3" name="Marcador de contenido 2"/>
          <p:cNvSpPr>
            <a:spLocks noGrp="1"/>
          </p:cNvSpPr>
          <p:nvPr>
            <p:ph idx="1"/>
          </p:nvPr>
        </p:nvSpPr>
        <p:spPr>
          <a:xfrm>
            <a:off x="451451" y="1124744"/>
            <a:ext cx="8229600" cy="4525963"/>
          </a:xfrm>
        </p:spPr>
        <p:txBody>
          <a:bodyPr/>
          <a:lstStyle/>
          <a:p>
            <a:r>
              <a:rPr lang="es-CL" dirty="0">
                <a:solidFill>
                  <a:schemeClr val="tx1"/>
                </a:solidFill>
              </a:rPr>
              <a:t>La atmósfera terrestre es una mezcla de moléculas </a:t>
            </a:r>
            <a:r>
              <a:rPr lang="es-CL" dirty="0" smtClean="0">
                <a:solidFill>
                  <a:schemeClr val="tx1"/>
                </a:solidFill>
              </a:rPr>
              <a:t>gaseosas:</a:t>
            </a:r>
          </a:p>
          <a:p>
            <a:r>
              <a:rPr lang="es-CL" dirty="0" smtClean="0">
                <a:solidFill>
                  <a:schemeClr val="tx1"/>
                </a:solidFill>
              </a:rPr>
              <a:t> 78</a:t>
            </a:r>
            <a:r>
              <a:rPr lang="es-CL" dirty="0">
                <a:solidFill>
                  <a:schemeClr val="tx1"/>
                </a:solidFill>
              </a:rPr>
              <a:t>% nitrógeno, </a:t>
            </a:r>
            <a:endParaRPr lang="es-CL" dirty="0" smtClean="0">
              <a:solidFill>
                <a:schemeClr val="tx1"/>
              </a:solidFill>
            </a:endParaRPr>
          </a:p>
          <a:p>
            <a:r>
              <a:rPr lang="es-CL" dirty="0" smtClean="0">
                <a:solidFill>
                  <a:schemeClr val="tx1"/>
                </a:solidFill>
              </a:rPr>
              <a:t>21</a:t>
            </a:r>
            <a:r>
              <a:rPr lang="es-CL" dirty="0">
                <a:solidFill>
                  <a:schemeClr val="tx1"/>
                </a:solidFill>
              </a:rPr>
              <a:t>% oxígeno, </a:t>
            </a:r>
            <a:endParaRPr lang="es-CL" dirty="0" smtClean="0">
              <a:solidFill>
                <a:schemeClr val="tx1"/>
              </a:solidFill>
            </a:endParaRPr>
          </a:p>
          <a:p>
            <a:r>
              <a:rPr lang="es-CL" dirty="0" smtClean="0">
                <a:solidFill>
                  <a:schemeClr val="tx1"/>
                </a:solidFill>
              </a:rPr>
              <a:t>1</a:t>
            </a:r>
            <a:r>
              <a:rPr lang="es-CL" dirty="0">
                <a:solidFill>
                  <a:schemeClr val="tx1"/>
                </a:solidFill>
              </a:rPr>
              <a:t>% argón y vapor de agua, trazas de otros </a:t>
            </a:r>
            <a:r>
              <a:rPr lang="es-CL" dirty="0" smtClean="0">
                <a:solidFill>
                  <a:schemeClr val="tx1"/>
                </a:solidFill>
              </a:rPr>
              <a:t>gases</a:t>
            </a:r>
          </a:p>
          <a:p>
            <a:r>
              <a:rPr lang="es-CL" dirty="0" smtClean="0">
                <a:solidFill>
                  <a:schemeClr val="tx1"/>
                </a:solidFill>
              </a:rPr>
              <a:t>; </a:t>
            </a:r>
            <a:r>
              <a:rPr lang="es-CL" dirty="0">
                <a:solidFill>
                  <a:schemeClr val="tx1"/>
                </a:solidFill>
              </a:rPr>
              <a:t>hay también en suspensión partículas de polvo, cristales de hielo, cenizas, etc. </a:t>
            </a:r>
            <a:endParaRPr lang="es-CL" dirty="0" smtClean="0">
              <a:solidFill>
                <a:schemeClr val="tx1"/>
              </a:solidFill>
            </a:endParaRPr>
          </a:p>
          <a:p>
            <a:r>
              <a:rPr lang="es-CL" dirty="0" smtClean="0">
                <a:solidFill>
                  <a:schemeClr val="tx1"/>
                </a:solidFill>
              </a:rPr>
              <a:t>La </a:t>
            </a:r>
            <a:r>
              <a:rPr lang="es-CL" dirty="0">
                <a:solidFill>
                  <a:schemeClr val="tx1"/>
                </a:solidFill>
              </a:rPr>
              <a:t>atmósfera es más densa cerca de la superficie terrestre.</a:t>
            </a:r>
          </a:p>
        </p:txBody>
      </p:sp>
    </p:spTree>
    <p:extLst>
      <p:ext uri="{BB962C8B-B14F-4D97-AF65-F5344CB8AC3E}">
        <p14:creationId xmlns:p14="http://schemas.microsoft.com/office/powerpoint/2010/main" val="2263148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b="1" dirty="0">
                <a:effectLst/>
              </a:rPr>
              <a:t>La luz en la atmósfera</a:t>
            </a:r>
            <a:br>
              <a:rPr lang="es-CL" b="1" dirty="0">
                <a:effectLst/>
              </a:rPr>
            </a:br>
            <a:endParaRPr lang="es-CL" dirty="0"/>
          </a:p>
        </p:txBody>
      </p:sp>
      <p:sp>
        <p:nvSpPr>
          <p:cNvPr id="3" name="Marcador de contenido 2"/>
          <p:cNvSpPr>
            <a:spLocks noGrp="1"/>
          </p:cNvSpPr>
          <p:nvPr>
            <p:ph idx="1"/>
          </p:nvPr>
        </p:nvSpPr>
        <p:spPr>
          <a:xfrm>
            <a:off x="457200" y="980728"/>
            <a:ext cx="8229600" cy="4525963"/>
          </a:xfrm>
        </p:spPr>
        <p:txBody>
          <a:bodyPr>
            <a:normAutofit fontScale="85000" lnSpcReduction="10000"/>
          </a:bodyPr>
          <a:lstStyle/>
          <a:p>
            <a:r>
              <a:rPr lang="es-CL" dirty="0">
                <a:solidFill>
                  <a:schemeClr val="tx1"/>
                </a:solidFill>
              </a:rPr>
              <a:t>En el vacío, la luz viaja en línea recta y sin nada que la perturbe. Al penetrar en la atmósfera, la luz puede incidir sobre un grano de polvo o en una molécula. En cada uno de estos casos pasan cosas distintas: Los granos de polvo y las gotitas de agua son de tamaño mucho mayor que la longitud de onda de la luz visible, por lo tanto actúan como "espejos" que reflejan la luz incidente en diferentes direcciones, sin cambiarle el color. La moléculas son más chicas que la longitud de onda de la luz visible. Cuando una onda luminosa choca con una molécula, ésta puede absorber la luz, y luego la emite en cualquier otra dirección. Este fenómeno se llama </a:t>
            </a:r>
            <a:r>
              <a:rPr lang="es-CL" i="1" dirty="0">
                <a:solidFill>
                  <a:schemeClr val="tx1"/>
                </a:solidFill>
              </a:rPr>
              <a:t>dispersión</a:t>
            </a:r>
            <a:r>
              <a:rPr lang="es-CL" dirty="0">
                <a:solidFill>
                  <a:schemeClr val="tx1"/>
                </a:solidFill>
              </a:rPr>
              <a:t>. Pero las moléculas son mucho más eficientes para dispersar la luz de longitud de onda corta (azul) que la luz de longitud de onda larga (rojo). Este proceso fue estudiado por el físico Lord John Rayleigh hacia 1870, por eso se lo conoce como "dispersión Rayleigh".</a:t>
            </a:r>
          </a:p>
        </p:txBody>
      </p:sp>
    </p:spTree>
    <p:extLst>
      <p:ext uri="{BB962C8B-B14F-4D97-AF65-F5344CB8AC3E}">
        <p14:creationId xmlns:p14="http://schemas.microsoft.com/office/powerpoint/2010/main" val="2797733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907504"/>
          </a:xfrm>
        </p:spPr>
        <p:txBody>
          <a:bodyPr/>
          <a:lstStyle/>
          <a:p>
            <a:r>
              <a:rPr lang="es-ES" dirty="0" smtClean="0"/>
              <a:t>El cielo azul.</a:t>
            </a:r>
            <a:endParaRPr lang="es-CL" dirty="0"/>
          </a:p>
        </p:txBody>
      </p:sp>
      <p:sp>
        <p:nvSpPr>
          <p:cNvPr id="3" name="Marcador de contenido 2"/>
          <p:cNvSpPr>
            <a:spLocks noGrp="1"/>
          </p:cNvSpPr>
          <p:nvPr>
            <p:ph idx="1"/>
          </p:nvPr>
        </p:nvSpPr>
        <p:spPr>
          <a:xfrm>
            <a:off x="323528" y="1196752"/>
            <a:ext cx="8640960" cy="5256584"/>
          </a:xfrm>
        </p:spPr>
        <p:txBody>
          <a:bodyPr>
            <a:normAutofit lnSpcReduction="10000"/>
          </a:bodyPr>
          <a:lstStyle/>
          <a:p>
            <a:r>
              <a:rPr lang="es-CL" dirty="0" smtClean="0">
                <a:solidFill>
                  <a:schemeClr val="tx1"/>
                </a:solidFill>
              </a:rPr>
              <a:t>El </a:t>
            </a:r>
            <a:r>
              <a:rPr lang="es-CL" dirty="0">
                <a:solidFill>
                  <a:schemeClr val="tx1"/>
                </a:solidFill>
              </a:rPr>
              <a:t>color azul del cielo se debe a la dispersión Rayleigh. Cuando la luz del Sol atraviesa la atmósfera para llegar hasta nosotros, la mayor parte de la luz roja, anaranjada y amarilla (longitudes de onda largas) pasa sin ser casi afectada. Sin embargo, buena parte de la luz de longitudes de onda más cortas es dispersada por las moléculas gaseosas del aire. A cualquier parte del cielo que miremos, estaremos viendo algo de esa luz dispersada, que es azul, y por eso el cielo es de ese color. En cambio, la luz que nos llega directamente del Sol perdió parte de su color azul, por eso el Sol se ve amarillento.</a:t>
            </a:r>
          </a:p>
          <a:p>
            <a:r>
              <a:rPr lang="es-CL" dirty="0"/>
              <a:t/>
            </a:r>
            <a:br>
              <a:rPr lang="es-CL" dirty="0"/>
            </a:br>
            <a:endParaRPr lang="es-CL" dirty="0"/>
          </a:p>
        </p:txBody>
      </p:sp>
    </p:spTree>
    <p:extLst>
      <p:ext uri="{BB962C8B-B14F-4D97-AF65-F5344CB8AC3E}">
        <p14:creationId xmlns:p14="http://schemas.microsoft.com/office/powerpoint/2010/main" val="139538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amarillento.</a:t>
            </a:r>
            <a:endParaRPr kumimoji="0" lang="es-CL" altLang="es-CL"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CL" altLang="es-CL" sz="1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118518" y="3967956"/>
            <a:ext cx="162363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amarillento.</a:t>
            </a:r>
            <a:endParaRPr kumimoji="0" lang="es-CL" altLang="es-CL"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s-CL" altLang="es-CL" sz="117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3080" name="Picture 8" descr="http://www.fcaglp.unlp.edu.ar/~scellone/SAC/Divul/CieloAzul/cieloazu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967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horizonte.</a:t>
            </a:r>
            <a:endParaRPr lang="es-CL" dirty="0"/>
          </a:p>
        </p:txBody>
      </p:sp>
      <p:sp>
        <p:nvSpPr>
          <p:cNvPr id="3" name="Marcador de contenido 2"/>
          <p:cNvSpPr>
            <a:spLocks noGrp="1"/>
          </p:cNvSpPr>
          <p:nvPr>
            <p:ph idx="1"/>
          </p:nvPr>
        </p:nvSpPr>
        <p:spPr/>
        <p:txBody>
          <a:bodyPr/>
          <a:lstStyle/>
          <a:p>
            <a:r>
              <a:rPr lang="es-CL" dirty="0">
                <a:solidFill>
                  <a:schemeClr val="tx1"/>
                </a:solidFill>
              </a:rPr>
              <a:t>Al mirar hacia un punto más cercano al horizonte, el cielo se ve de un color azul más pálido</a:t>
            </a:r>
            <a:r>
              <a:rPr lang="es-CL" dirty="0" smtClean="0">
                <a:solidFill>
                  <a:schemeClr val="tx1"/>
                </a:solidFill>
              </a:rPr>
              <a:t>.</a:t>
            </a:r>
          </a:p>
          <a:p>
            <a:r>
              <a:rPr lang="es-CL" dirty="0" smtClean="0">
                <a:solidFill>
                  <a:schemeClr val="tx1"/>
                </a:solidFill>
              </a:rPr>
              <a:t> </a:t>
            </a:r>
            <a:r>
              <a:rPr lang="es-CL" dirty="0">
                <a:solidFill>
                  <a:schemeClr val="tx1"/>
                </a:solidFill>
              </a:rPr>
              <a:t>Esto se debe a que, para llegar hasta nosotros, la luz del cielo debe en este caso atravesar una mayor cantidad de aire, y por lo tanto </a:t>
            </a:r>
            <a:r>
              <a:rPr lang="es-CL" dirty="0" smtClean="0">
                <a:solidFill>
                  <a:schemeClr val="tx1"/>
                </a:solidFill>
              </a:rPr>
              <a:t>(vuelve </a:t>
            </a:r>
            <a:r>
              <a:rPr lang="es-CL" dirty="0">
                <a:solidFill>
                  <a:schemeClr val="tx1"/>
                </a:solidFill>
              </a:rPr>
              <a:t>a ser </a:t>
            </a:r>
            <a:r>
              <a:rPr lang="es-CL" dirty="0" smtClean="0">
                <a:solidFill>
                  <a:schemeClr val="tx1"/>
                </a:solidFill>
              </a:rPr>
              <a:t>dispersada)</a:t>
            </a:r>
          </a:p>
          <a:p>
            <a:r>
              <a:rPr lang="es-CL" dirty="0" smtClean="0">
                <a:solidFill>
                  <a:schemeClr val="tx1"/>
                </a:solidFill>
              </a:rPr>
              <a:t> </a:t>
            </a:r>
            <a:r>
              <a:rPr lang="es-CL" dirty="0">
                <a:solidFill>
                  <a:schemeClr val="tx1"/>
                </a:solidFill>
              </a:rPr>
              <a:t>La luz que nos llega del cielo cercano al horizonte habrá entonces perdido parte de su color azul y se verá pálida o blanquecina.</a:t>
            </a:r>
          </a:p>
          <a:p>
            <a:r>
              <a:rPr lang="es-CL" dirty="0"/>
              <a:t/>
            </a:r>
            <a:br>
              <a:rPr lang="es-CL" dirty="0"/>
            </a:br>
            <a:endParaRPr lang="es-CL" dirty="0"/>
          </a:p>
        </p:txBody>
      </p:sp>
    </p:spTree>
    <p:extLst>
      <p:ext uri="{BB962C8B-B14F-4D97-AF65-F5344CB8AC3E}">
        <p14:creationId xmlns:p14="http://schemas.microsoft.com/office/powerpoint/2010/main" val="3506655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u="sng" dirty="0" smtClean="0"/>
              <a:t>Propagación rectilínea de la luz</a:t>
            </a:r>
            <a:endParaRPr lang="es-CL" u="sng" dirty="0"/>
          </a:p>
        </p:txBody>
      </p:sp>
      <p:sp>
        <p:nvSpPr>
          <p:cNvPr id="3" name="2 Marcador de contenido"/>
          <p:cNvSpPr>
            <a:spLocks noGrp="1"/>
          </p:cNvSpPr>
          <p:nvPr>
            <p:ph idx="1"/>
          </p:nvPr>
        </p:nvSpPr>
        <p:spPr/>
        <p:txBody>
          <a:bodyPr/>
          <a:lstStyle/>
          <a:p>
            <a:r>
              <a:rPr lang="es-CL" dirty="0" smtClean="0"/>
              <a:t>La luz se propaga en </a:t>
            </a:r>
            <a:r>
              <a:rPr lang="es-CL" b="1" dirty="0" smtClean="0"/>
              <a:t>línea recta</a:t>
            </a:r>
            <a:r>
              <a:rPr lang="es-CL" dirty="0" smtClean="0"/>
              <a:t>, algo que fue propuesto desde Euclides en adelante. La formación de </a:t>
            </a:r>
            <a:r>
              <a:rPr lang="es-CL" b="1" dirty="0" smtClean="0"/>
              <a:t>sombra</a:t>
            </a:r>
            <a:r>
              <a:rPr lang="es-CL" dirty="0" smtClean="0"/>
              <a:t> y </a:t>
            </a:r>
            <a:r>
              <a:rPr lang="es-CL" b="1" dirty="0" smtClean="0"/>
              <a:t>penumbra</a:t>
            </a:r>
            <a:r>
              <a:rPr lang="es-CL" dirty="0" smtClean="0"/>
              <a:t> es la prueba de este hecho. La penumbra se cumple por difracción</a:t>
            </a:r>
            <a:endParaRPr lang="es-CL" dirty="0"/>
          </a:p>
        </p:txBody>
      </p:sp>
      <p:pic>
        <p:nvPicPr>
          <p:cNvPr id="4098" name="Picture 2" descr="Resultado de imagen para propagacion rectilinea de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75396"/>
            <a:ext cx="4032448" cy="17904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propagacion rectilinea de la l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12976"/>
            <a:ext cx="3917567" cy="256422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67544" y="5449029"/>
            <a:ext cx="38884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smtClean="0"/>
              <a:t>Si la fuente luminosa es grande respecto al objeto. Caso 1</a:t>
            </a:r>
            <a:endParaRPr lang="es-CL" dirty="0"/>
          </a:p>
        </p:txBody>
      </p:sp>
      <p:sp>
        <p:nvSpPr>
          <p:cNvPr id="7" name="6 CuadroTexto"/>
          <p:cNvSpPr txBox="1"/>
          <p:nvPr/>
        </p:nvSpPr>
        <p:spPr>
          <a:xfrm>
            <a:off x="4644008" y="5665053"/>
            <a:ext cx="38884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smtClean="0"/>
              <a:t>Si la fuente luminosa es pequeña respecto al objeto. Caso 2</a:t>
            </a:r>
            <a:endParaRPr lang="es-CL" dirty="0"/>
          </a:p>
        </p:txBody>
      </p:sp>
    </p:spTree>
    <p:extLst>
      <p:ext uri="{BB962C8B-B14F-4D97-AF65-F5344CB8AC3E}">
        <p14:creationId xmlns:p14="http://schemas.microsoft.com/office/powerpoint/2010/main" val="2006679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1+#ppt_w/2"/>
                                          </p:val>
                                        </p:tav>
                                        <p:tav tm="100000">
                                          <p:val>
                                            <p:strVal val="#ppt_x"/>
                                          </p:val>
                                        </p:tav>
                                      </p:tavLst>
                                    </p:anim>
                                    <p:anim calcmode="lin" valueType="num">
                                      <p:cBhvr additive="base">
                                        <p:cTn id="12" dur="500" fill="hold"/>
                                        <p:tgtEl>
                                          <p:spTgt spid="409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1+#ppt_w/2"/>
                                          </p:val>
                                        </p:tav>
                                        <p:tav tm="100000">
                                          <p:val>
                                            <p:strVal val="#ppt_x"/>
                                          </p:val>
                                        </p:tav>
                                      </p:tavLst>
                                    </p:anim>
                                    <p:anim calcmode="lin" valueType="num">
                                      <p:cBhvr additive="base">
                                        <p:cTn id="16" dur="500" fill="hold"/>
                                        <p:tgtEl>
                                          <p:spTgt spid="410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fcaglp.unlp.edu.ar/~scellone/SAC/Divul/CieloAzul/hor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77686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474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luz en el espacio</a:t>
            </a:r>
            <a:endParaRPr lang="es-CL" dirty="0"/>
          </a:p>
        </p:txBody>
      </p:sp>
      <p:sp>
        <p:nvSpPr>
          <p:cNvPr id="3" name="Marcador de contenido 2"/>
          <p:cNvSpPr>
            <a:spLocks noGrp="1"/>
          </p:cNvSpPr>
          <p:nvPr>
            <p:ph idx="1"/>
          </p:nvPr>
        </p:nvSpPr>
        <p:spPr/>
        <p:txBody>
          <a:bodyPr/>
          <a:lstStyle/>
          <a:p>
            <a:r>
              <a:rPr lang="es-CL" dirty="0" smtClean="0">
                <a:solidFill>
                  <a:schemeClr val="tx1"/>
                </a:solidFill>
              </a:rPr>
              <a:t>En </a:t>
            </a:r>
            <a:r>
              <a:rPr lang="es-CL" dirty="0">
                <a:solidFill>
                  <a:schemeClr val="tx1"/>
                </a:solidFill>
              </a:rPr>
              <a:t>órbita fuera de la atmósfera terrestre o desde la Luna, el Sol se ve blanco y el cielo negro. Al no haber moléculas que dispersen la luz, todas las longitudes de onda de la luz solar nos llegan por igual y el Sol se ve blanco. Y el cielo se ve negro porque no hay nada que disperse la luz.</a:t>
            </a:r>
          </a:p>
        </p:txBody>
      </p:sp>
    </p:spTree>
    <p:extLst>
      <p:ext uri="{BB962C8B-B14F-4D97-AF65-F5344CB8AC3E}">
        <p14:creationId xmlns:p14="http://schemas.microsoft.com/office/powerpoint/2010/main" val="3379737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caglp.unlp.edu.ar/~scellone/SAC/Divul/CieloAzul/espaci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2493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27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379"/>
            <a:ext cx="8229600" cy="907504"/>
          </a:xfrm>
        </p:spPr>
        <p:txBody>
          <a:bodyPr/>
          <a:lstStyle/>
          <a:p>
            <a:r>
              <a:rPr lang="es-ES" dirty="0" smtClean="0"/>
              <a:t>El ocaso.</a:t>
            </a:r>
            <a:endParaRPr lang="es-CL" dirty="0"/>
          </a:p>
        </p:txBody>
      </p:sp>
      <p:sp>
        <p:nvSpPr>
          <p:cNvPr id="3" name="Marcador de contenido 2"/>
          <p:cNvSpPr>
            <a:spLocks noGrp="1"/>
          </p:cNvSpPr>
          <p:nvPr>
            <p:ph idx="1"/>
          </p:nvPr>
        </p:nvSpPr>
        <p:spPr>
          <a:xfrm>
            <a:off x="179512" y="910883"/>
            <a:ext cx="8856984" cy="5614461"/>
          </a:xfrm>
        </p:spPr>
        <p:txBody>
          <a:bodyPr>
            <a:normAutofit lnSpcReduction="10000"/>
          </a:bodyPr>
          <a:lstStyle/>
          <a:p>
            <a:r>
              <a:rPr lang="es-CL" dirty="0" smtClean="0">
                <a:solidFill>
                  <a:schemeClr val="tx1"/>
                </a:solidFill>
              </a:rPr>
              <a:t>A </a:t>
            </a:r>
            <a:r>
              <a:rPr lang="es-CL" dirty="0">
                <a:solidFill>
                  <a:schemeClr val="tx1"/>
                </a:solidFill>
              </a:rPr>
              <a:t>medida que el Sol está más cerca del horizonte, la luz debe atravesar una porción de atmósfera cada vez mayor para llegar a nosotros (recordemos que la atmósfera es muy delgada comparada con el radio terrestre). El color del Sol va cambiando primero a anaranjado, luego a rojo. Esto se debe a que se van dispersando cada vez más las longitudes de onda cortas (azul, verde), y sólo nos llega la luz más roja.</a:t>
            </a:r>
          </a:p>
          <a:p>
            <a:r>
              <a:rPr lang="es-CL" dirty="0">
                <a:solidFill>
                  <a:schemeClr val="tx1"/>
                </a:solidFill>
              </a:rPr>
              <a:t/>
            </a:r>
            <a:br>
              <a:rPr lang="es-CL" dirty="0">
                <a:solidFill>
                  <a:schemeClr val="tx1"/>
                </a:solidFill>
              </a:rPr>
            </a:br>
            <a:r>
              <a:rPr lang="es-CL" dirty="0">
                <a:solidFill>
                  <a:schemeClr val="tx1"/>
                </a:solidFill>
              </a:rPr>
              <a:t>El cielo alrededor del sol poniente puede tomar colores muy variados. Cuando el aire contiene gran cantidad de partículas de polvo o gotitas de agua, éstas reflejan luz blanca en todas direcciones. Sobre esta luz actúa la dispersión Rayleigh, eliminando las longitudes de onda más cortas. Por eso el cielo se ve rojizo.</a:t>
            </a:r>
          </a:p>
        </p:txBody>
      </p:sp>
    </p:spTree>
    <p:extLst>
      <p:ext uri="{BB962C8B-B14F-4D97-AF65-F5344CB8AC3E}">
        <p14:creationId xmlns:p14="http://schemas.microsoft.com/office/powerpoint/2010/main" val="3202951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fcaglp.unlp.edu.ar/~scellone/SAC/Divul/CieloAzul/pues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35292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11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cielo azu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496944"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46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oca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495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espacio exteri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84976"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59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imagen del sol desde el espacio exteri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75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680" y="-459432"/>
            <a:ext cx="8229600" cy="1600200"/>
          </a:xfrm>
        </p:spPr>
        <p:txBody>
          <a:bodyPr/>
          <a:lstStyle/>
          <a:p>
            <a:r>
              <a:rPr lang="es-CL" u="sng" dirty="0" smtClean="0"/>
              <a:t>Propiedades de la luz</a:t>
            </a:r>
            <a:endParaRPr lang="es-CL" u="sng" dirty="0"/>
          </a:p>
        </p:txBody>
      </p:sp>
      <p:sp>
        <p:nvSpPr>
          <p:cNvPr id="4" name="2 Marcador de contenido"/>
          <p:cNvSpPr txBox="1">
            <a:spLocks/>
          </p:cNvSpPr>
          <p:nvPr/>
        </p:nvSpPr>
        <p:spPr>
          <a:xfrm>
            <a:off x="150491" y="1340768"/>
            <a:ext cx="866997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dirty="0" smtClean="0"/>
              <a:t>-Interferencia</a:t>
            </a:r>
          </a:p>
          <a:p>
            <a:r>
              <a:rPr lang="es-CL" sz="2400" b="1" dirty="0" smtClean="0"/>
              <a:t>Es </a:t>
            </a:r>
            <a:r>
              <a:rPr lang="es-CL" sz="2400" b="1" dirty="0"/>
              <a:t>un fenómeno en el que dos o </a:t>
            </a:r>
            <a:endParaRPr lang="es-CL" sz="2400" b="1" dirty="0" smtClean="0"/>
          </a:p>
          <a:p>
            <a:r>
              <a:rPr lang="es-CL" sz="2400" b="1" dirty="0" smtClean="0"/>
              <a:t>más </a:t>
            </a:r>
            <a:r>
              <a:rPr lang="es-CL" sz="2400" b="1" dirty="0"/>
              <a:t>ondas se fusionan </a:t>
            </a:r>
            <a:r>
              <a:rPr lang="es-CL" sz="2400" dirty="0"/>
              <a:t>para </a:t>
            </a:r>
            <a:endParaRPr lang="es-CL" sz="2400" dirty="0" smtClean="0"/>
          </a:p>
          <a:p>
            <a:r>
              <a:rPr lang="es-CL" sz="2400" dirty="0" smtClean="0"/>
              <a:t>formar </a:t>
            </a:r>
            <a:r>
              <a:rPr lang="es-CL" sz="2400" dirty="0"/>
              <a:t>una onda resultante de mayor</a:t>
            </a:r>
            <a:r>
              <a:rPr lang="es-CL" sz="2400" dirty="0" smtClean="0"/>
              <a:t>,</a:t>
            </a:r>
          </a:p>
          <a:p>
            <a:r>
              <a:rPr lang="es-CL" sz="2400" dirty="0" smtClean="0"/>
              <a:t> </a:t>
            </a:r>
            <a:r>
              <a:rPr lang="es-CL" sz="2400" dirty="0"/>
              <a:t>menor o igual amplitud.</a:t>
            </a:r>
            <a:endParaRPr lang="es-CL" sz="2800" dirty="0"/>
          </a:p>
        </p:txBody>
      </p:sp>
      <p:pic>
        <p:nvPicPr>
          <p:cNvPr id="8194" name="Picture 2" descr="Resultado de imagen para la interferencia de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259806"/>
            <a:ext cx="5477392" cy="347352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097656"/>
            <a:ext cx="3067050" cy="1962150"/>
          </a:xfrm>
          <a:prstGeom prst="rect">
            <a:avLst/>
          </a:prstGeom>
          <a:noFill/>
          <a:ln>
            <a:noFill/>
          </a:ln>
        </p:spPr>
      </p:pic>
    </p:spTree>
    <p:extLst>
      <p:ext uri="{BB962C8B-B14F-4D97-AF65-F5344CB8AC3E}">
        <p14:creationId xmlns:p14="http://schemas.microsoft.com/office/powerpoint/2010/main" val="3995115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5"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randombar(vertical)">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u="sng" dirty="0" smtClean="0"/>
              <a:t>Propiedades ondulatorias de la luz</a:t>
            </a:r>
            <a:endParaRPr lang="es-CL" u="sng" dirty="0"/>
          </a:p>
        </p:txBody>
      </p:sp>
      <p:sp>
        <p:nvSpPr>
          <p:cNvPr id="3" name="2 Marcador de contenido"/>
          <p:cNvSpPr>
            <a:spLocks noGrp="1"/>
          </p:cNvSpPr>
          <p:nvPr>
            <p:ph idx="1"/>
          </p:nvPr>
        </p:nvSpPr>
        <p:spPr/>
        <p:txBody>
          <a:bodyPr/>
          <a:lstStyle/>
          <a:p>
            <a:r>
              <a:rPr lang="es-CL" dirty="0" smtClean="0"/>
              <a:t>-</a:t>
            </a:r>
            <a:r>
              <a:rPr lang="es-CL" b="1" dirty="0" smtClean="0"/>
              <a:t>Reflexión</a:t>
            </a:r>
            <a:endParaRPr lang="es-CL" b="1" dirty="0"/>
          </a:p>
        </p:txBody>
      </p:sp>
      <p:sp>
        <p:nvSpPr>
          <p:cNvPr id="4" name="3 CuadroTexto"/>
          <p:cNvSpPr txBox="1"/>
          <p:nvPr/>
        </p:nvSpPr>
        <p:spPr>
          <a:xfrm>
            <a:off x="323528" y="2276872"/>
            <a:ext cx="3672408" cy="2031325"/>
          </a:xfrm>
          <a:prstGeom prst="rect">
            <a:avLst/>
          </a:prstGeom>
          <a:noFill/>
        </p:spPr>
        <p:txBody>
          <a:bodyPr wrap="square" rtlCol="0">
            <a:spAutoFit/>
          </a:bodyPr>
          <a:lstStyle/>
          <a:p>
            <a:r>
              <a:rPr lang="es-CL" dirty="0" smtClean="0">
                <a:solidFill>
                  <a:schemeClr val="bg1">
                    <a:lumMod val="50000"/>
                  </a:schemeClr>
                </a:solidFill>
              </a:rPr>
              <a:t>Reflexión  de la luz </a:t>
            </a:r>
            <a:r>
              <a:rPr lang="es-CL" b="1" dirty="0" smtClean="0"/>
              <a:t>es el cambio de dirección que experimenta la luz cuando choca con un objeto y "rebota" </a:t>
            </a:r>
          </a:p>
          <a:p>
            <a:r>
              <a:rPr lang="es-CL" dirty="0" smtClean="0">
                <a:solidFill>
                  <a:schemeClr val="bg1">
                    <a:lumMod val="50000"/>
                  </a:schemeClr>
                </a:solidFill>
              </a:rPr>
              <a:t>La reflexión de la luz hace posible que veamos objetos que no emiten luz propia.</a:t>
            </a:r>
            <a:endParaRPr lang="es-CL" dirty="0">
              <a:solidFill>
                <a:schemeClr val="bg1">
                  <a:lumMod val="50000"/>
                </a:schemeClr>
              </a:solidFill>
            </a:endParaRPr>
          </a:p>
        </p:txBody>
      </p:sp>
      <p:sp>
        <p:nvSpPr>
          <p:cNvPr id="5" name="4 CuadroTexto"/>
          <p:cNvSpPr txBox="1"/>
          <p:nvPr/>
        </p:nvSpPr>
        <p:spPr>
          <a:xfrm>
            <a:off x="323528" y="4869160"/>
            <a:ext cx="8388424" cy="1631216"/>
          </a:xfrm>
          <a:prstGeom prst="rect">
            <a:avLst/>
          </a:prstGeom>
          <a:noFill/>
        </p:spPr>
        <p:txBody>
          <a:bodyPr wrap="square" rtlCol="0">
            <a:spAutoFit/>
          </a:bodyPr>
          <a:lstStyle/>
          <a:p>
            <a:r>
              <a:rPr lang="es-CL" sz="2400" u="sng" dirty="0" smtClean="0"/>
              <a:t>Leyes de la reflexión</a:t>
            </a:r>
          </a:p>
          <a:p>
            <a:endParaRPr lang="es-CL" dirty="0" smtClean="0"/>
          </a:p>
          <a:p>
            <a:r>
              <a:rPr lang="es-CL" dirty="0" smtClean="0"/>
              <a:t>- </a:t>
            </a:r>
            <a:r>
              <a:rPr lang="es-CL" sz="2000" b="1" dirty="0" smtClean="0"/>
              <a:t>Primera ley</a:t>
            </a:r>
            <a:r>
              <a:rPr lang="es-CL" dirty="0" smtClean="0"/>
              <a:t>: El rayo incidente, el rayo reflejado y la normal están en el mismo plano. </a:t>
            </a:r>
          </a:p>
          <a:p>
            <a:r>
              <a:rPr lang="es-CL" dirty="0" smtClean="0"/>
              <a:t>- </a:t>
            </a:r>
            <a:r>
              <a:rPr lang="es-CL" sz="2000" b="1" dirty="0" smtClean="0"/>
              <a:t>Segunda ley</a:t>
            </a:r>
            <a:r>
              <a:rPr lang="es-CL" dirty="0" smtClean="0"/>
              <a:t>: El ángulo de incidencia es igual al ángulo de reflexión.</a:t>
            </a:r>
            <a:endParaRPr lang="es-CL" dirty="0"/>
          </a:p>
        </p:txBody>
      </p:sp>
      <p:pic>
        <p:nvPicPr>
          <p:cNvPr id="5124" name="Picture 4" descr="Resultado de imagen para reflexion de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78834"/>
            <a:ext cx="4482501" cy="2480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23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500" fill="hold"/>
                                        <p:tgtEl>
                                          <p:spTgt spid="5124"/>
                                        </p:tgtEl>
                                        <p:attrNameLst>
                                          <p:attrName>ppt_x</p:attrName>
                                        </p:attrNameLst>
                                      </p:cBhvr>
                                      <p:tavLst>
                                        <p:tav tm="0">
                                          <p:val>
                                            <p:strVal val="1+#ppt_w/2"/>
                                          </p:val>
                                        </p:tav>
                                        <p:tav tm="100000">
                                          <p:val>
                                            <p:strVal val="#ppt_x"/>
                                          </p:val>
                                        </p:tav>
                                      </p:tavLst>
                                    </p:anim>
                                    <p:anim calcmode="lin" valueType="num">
                                      <p:cBhvr additive="base">
                                        <p:cTn id="12" dur="500" fill="hold"/>
                                        <p:tgtEl>
                                          <p:spTgt spid="51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0"/>
            <a:ext cx="82296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CL" dirty="0" smtClean="0"/>
              <a:t>Aplicación de la interferencia</a:t>
            </a:r>
            <a:endParaRPr lang="es-CL" dirty="0"/>
          </a:p>
        </p:txBody>
      </p:sp>
      <p:sp>
        <p:nvSpPr>
          <p:cNvPr id="3" name="2 Marcador de contenido"/>
          <p:cNvSpPr txBox="1">
            <a:spLocks/>
          </p:cNvSpPr>
          <p:nvPr/>
        </p:nvSpPr>
        <p:spPr>
          <a:xfrm>
            <a:off x="539552" y="1544775"/>
            <a:ext cx="82809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CL" dirty="0" smtClean="0">
                <a:solidFill>
                  <a:schemeClr val="tx1"/>
                </a:solidFill>
              </a:rPr>
              <a:t>La interferencia de la luz da lugar a muchos fenómenos de la vida cotidiana, </a:t>
            </a:r>
            <a:r>
              <a:rPr lang="es-CL" b="1" dirty="0" smtClean="0">
                <a:solidFill>
                  <a:schemeClr val="tx1"/>
                </a:solidFill>
              </a:rPr>
              <a:t>como los brillantes colores reflejados en las pompas de jabón </a:t>
            </a:r>
            <a:r>
              <a:rPr lang="es-CL" dirty="0" smtClean="0">
                <a:solidFill>
                  <a:schemeClr val="tx1"/>
                </a:solidFill>
              </a:rPr>
              <a:t>y en las delgadas películas  en el agua, o los colores que observamos cuando el pavimento esta húmedo, </a:t>
            </a:r>
            <a:r>
              <a:rPr lang="es-CL" b="1" dirty="0" smtClean="0">
                <a:solidFill>
                  <a:schemeClr val="tx1"/>
                </a:solidFill>
              </a:rPr>
              <a:t>eso es porque 2 ondas luminosas se superponen en en el mismo plano</a:t>
            </a:r>
            <a:endParaRPr lang="es-CL" b="1" dirty="0">
              <a:solidFill>
                <a:schemeClr val="tx1"/>
              </a:solidFill>
            </a:endParaRPr>
          </a:p>
        </p:txBody>
      </p:sp>
      <p:pic>
        <p:nvPicPr>
          <p:cNvPr id="10242" name="Picture 2" descr="Resultado de imagen para pavimento hume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304" y="4149080"/>
            <a:ext cx="4156450" cy="244750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683568" y="4420330"/>
            <a:ext cx="3343275" cy="1905000"/>
          </a:xfrm>
          <a:prstGeom prst="rect">
            <a:avLst/>
          </a:prstGeom>
          <a:noFill/>
          <a:ln>
            <a:noFill/>
          </a:ln>
        </p:spPr>
      </p:pic>
    </p:spTree>
    <p:extLst>
      <p:ext uri="{BB962C8B-B14F-4D97-AF65-F5344CB8AC3E}">
        <p14:creationId xmlns:p14="http://schemas.microsoft.com/office/powerpoint/2010/main" val="3765319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 fill="hold"/>
                                        <p:tgtEl>
                                          <p:spTgt spid="10242"/>
                                        </p:tgtEl>
                                        <p:attrNameLst>
                                          <p:attrName>ppt_x</p:attrName>
                                        </p:attrNameLst>
                                      </p:cBhvr>
                                      <p:tavLst>
                                        <p:tav tm="0">
                                          <p:val>
                                            <p:strVal val="#ppt_x"/>
                                          </p:val>
                                        </p:tav>
                                        <p:tav tm="100000">
                                          <p:val>
                                            <p:strVal val="#ppt_x"/>
                                          </p:val>
                                        </p:tav>
                                      </p:tavLst>
                                    </p:anim>
                                    <p:anim calcmode="lin" valueType="num">
                                      <p:cBhvr additive="base">
                                        <p:cTn id="12" dur="500" fill="hold"/>
                                        <p:tgtEl>
                                          <p:spTgt spid="102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polarizacion de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909" y="3861048"/>
            <a:ext cx="4932040" cy="281399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597349" y="-14757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u="sng" dirty="0" smtClean="0"/>
              <a:t>Propiedades de la luz</a:t>
            </a:r>
            <a:endParaRPr lang="es-CL" u="sng" dirty="0"/>
          </a:p>
        </p:txBody>
      </p:sp>
      <p:sp>
        <p:nvSpPr>
          <p:cNvPr id="6" name="2 Marcador de contenido"/>
          <p:cNvSpPr txBox="1">
            <a:spLocks/>
          </p:cNvSpPr>
          <p:nvPr/>
        </p:nvSpPr>
        <p:spPr>
          <a:xfrm>
            <a:off x="156970" y="814089"/>
            <a:ext cx="866997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dirty="0" smtClean="0"/>
              <a:t>Polarización</a:t>
            </a:r>
          </a:p>
          <a:p>
            <a:r>
              <a:rPr lang="es-CL" sz="2400" dirty="0"/>
              <a:t>E</a:t>
            </a:r>
            <a:r>
              <a:rPr lang="es-CL" sz="2400" dirty="0" smtClean="0"/>
              <a:t>s </a:t>
            </a:r>
            <a:r>
              <a:rPr lang="es-CL" sz="2400" dirty="0"/>
              <a:t>un fenómeno que puede producirse en las ondas </a:t>
            </a:r>
            <a:r>
              <a:rPr lang="es-CL" sz="2400" dirty="0" smtClean="0"/>
              <a:t>electromagnéticas, por </a:t>
            </a:r>
            <a:r>
              <a:rPr lang="es-CL" sz="2400" dirty="0"/>
              <a:t>el cual el campo eléctrico oscila sólo en un plano determinado, denominado plano de polarización. Este plano puede definirse por dos vectores, uno de ellos paralelo a la dirección de propagación de la onda y otro perpendicular a esa misma dirección el cual indica la dirección del campo eléctrico.</a:t>
            </a:r>
            <a:endParaRPr lang="es-CL" sz="2800" dirty="0"/>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20558" y="4144664"/>
            <a:ext cx="2952750" cy="2390775"/>
          </a:xfrm>
          <a:prstGeom prst="rect">
            <a:avLst/>
          </a:prstGeom>
          <a:noFill/>
          <a:ln>
            <a:noFill/>
          </a:ln>
        </p:spPr>
      </p:pic>
    </p:spTree>
    <p:extLst>
      <p:ext uri="{BB962C8B-B14F-4D97-AF65-F5344CB8AC3E}">
        <p14:creationId xmlns:p14="http://schemas.microsoft.com/office/powerpoint/2010/main" val="180677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1000"/>
                                        <p:tgtEl>
                                          <p:spTgt spid="9218"/>
                                        </p:tgtEl>
                                      </p:cBhvr>
                                    </p:animEffect>
                                    <p:anim calcmode="lin" valueType="num">
                                      <p:cBhvr>
                                        <p:cTn id="16" dur="1000" fill="hold"/>
                                        <p:tgtEl>
                                          <p:spTgt spid="9218"/>
                                        </p:tgtEl>
                                        <p:attrNameLst>
                                          <p:attrName>ppt_x</p:attrName>
                                        </p:attrNameLst>
                                      </p:cBhvr>
                                      <p:tavLst>
                                        <p:tav tm="0">
                                          <p:val>
                                            <p:strVal val="#ppt_x"/>
                                          </p:val>
                                        </p:tav>
                                        <p:tav tm="100000">
                                          <p:val>
                                            <p:strVal val="#ppt_x"/>
                                          </p:val>
                                        </p:tav>
                                      </p:tavLst>
                                    </p:anim>
                                    <p:anim calcmode="lin" valueType="num">
                                      <p:cBhvr>
                                        <p:cTn id="17"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0"/>
            <a:ext cx="82296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CL" dirty="0" smtClean="0"/>
              <a:t>Aplicación de la polarización </a:t>
            </a:r>
            <a:endParaRPr lang="es-CL" dirty="0"/>
          </a:p>
        </p:txBody>
      </p:sp>
      <p:sp>
        <p:nvSpPr>
          <p:cNvPr id="3" name="2 Marcador de contenido"/>
          <p:cNvSpPr txBox="1">
            <a:spLocks/>
          </p:cNvSpPr>
          <p:nvPr/>
        </p:nvSpPr>
        <p:spPr>
          <a:xfrm>
            <a:off x="539552" y="1544776"/>
            <a:ext cx="8227077" cy="260430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s-CL" sz="2000" dirty="0" smtClean="0">
                <a:solidFill>
                  <a:schemeClr val="tx1"/>
                </a:solidFill>
              </a:rPr>
              <a:t>Un ejemplo claro de la polarización en la vida cotidiana es el </a:t>
            </a:r>
            <a:r>
              <a:rPr lang="es-CL" sz="2000" b="1" dirty="0">
                <a:solidFill>
                  <a:schemeClr val="tx1"/>
                </a:solidFill>
              </a:rPr>
              <a:t>cine </a:t>
            </a:r>
            <a:r>
              <a:rPr lang="es-CL" sz="2000" b="1" dirty="0" smtClean="0">
                <a:solidFill>
                  <a:schemeClr val="tx1"/>
                </a:solidFill>
              </a:rPr>
              <a:t>3D</a:t>
            </a:r>
            <a:r>
              <a:rPr lang="es-CL" sz="2000" dirty="0" smtClean="0">
                <a:solidFill>
                  <a:schemeClr val="tx1"/>
                </a:solidFill>
              </a:rPr>
              <a:t>, </a:t>
            </a:r>
            <a:r>
              <a:rPr lang="es-CL" sz="2000" b="1" dirty="0" smtClean="0">
                <a:solidFill>
                  <a:schemeClr val="tx1"/>
                </a:solidFill>
              </a:rPr>
              <a:t>donde las imágenes </a:t>
            </a:r>
            <a:r>
              <a:rPr lang="es-CL" sz="2000" b="1" dirty="0">
                <a:solidFill>
                  <a:schemeClr val="tx1"/>
                </a:solidFill>
              </a:rPr>
              <a:t>son proyectadas, o bien por dos proyectores diferentes con filtros de polarización </a:t>
            </a:r>
            <a:r>
              <a:rPr lang="es-CL" sz="2000" dirty="0">
                <a:solidFill>
                  <a:schemeClr val="tx1"/>
                </a:solidFill>
              </a:rPr>
              <a:t>ortogonalmente </a:t>
            </a:r>
            <a:r>
              <a:rPr lang="es-CL" sz="2000" dirty="0" smtClean="0">
                <a:solidFill>
                  <a:schemeClr val="tx1"/>
                </a:solidFill>
              </a:rPr>
              <a:t>orientado</a:t>
            </a:r>
          </a:p>
          <a:p>
            <a:r>
              <a:rPr lang="es-CL" sz="2000" b="1" dirty="0" smtClean="0">
                <a:solidFill>
                  <a:schemeClr val="tx1"/>
                </a:solidFill>
              </a:rPr>
              <a:t>Las </a:t>
            </a:r>
            <a:r>
              <a:rPr lang="es-CL" sz="2000" b="1" dirty="0">
                <a:solidFill>
                  <a:schemeClr val="tx1"/>
                </a:solidFill>
              </a:rPr>
              <a:t>gafas con filtros polarizadores </a:t>
            </a:r>
            <a:r>
              <a:rPr lang="es-CL" sz="2000" dirty="0">
                <a:solidFill>
                  <a:schemeClr val="tx1"/>
                </a:solidFill>
              </a:rPr>
              <a:t>orientados de modo similar a los planos de polarización de las imágenes proyectadas aseguran que </a:t>
            </a:r>
            <a:r>
              <a:rPr lang="es-CL" sz="2000" b="1" dirty="0">
                <a:solidFill>
                  <a:schemeClr val="tx1"/>
                </a:solidFill>
              </a:rPr>
              <a:t>cada ojo reciba sólo la imagen correcta</a:t>
            </a:r>
            <a:r>
              <a:rPr lang="es-CL" sz="2000" dirty="0">
                <a:solidFill>
                  <a:schemeClr val="tx1"/>
                </a:solidFill>
              </a:rPr>
              <a:t>.</a:t>
            </a:r>
            <a:endParaRPr lang="es-CL" sz="2000" b="1" dirty="0">
              <a:solidFill>
                <a:schemeClr val="tx1"/>
              </a:solidFill>
            </a:endParaRPr>
          </a:p>
        </p:txBody>
      </p:sp>
      <p:sp>
        <p:nvSpPr>
          <p:cNvPr id="4" name="AutoShape 2" descr="Resultado de imagen para cine 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4" descr="Resultado de imagen para cine 3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270" name="Picture 6" descr="Resultado de imagen para cine 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838" y="3861048"/>
            <a:ext cx="4728503" cy="265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5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randombar(horizontal)">
                                      <p:cBhvr>
                                        <p:cTn id="13"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97349" y="1832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u="sng" dirty="0" smtClean="0"/>
              <a:t>Propiedades de la luz</a:t>
            </a:r>
            <a:endParaRPr lang="es-CL" u="sng" dirty="0"/>
          </a:p>
        </p:txBody>
      </p:sp>
      <p:sp>
        <p:nvSpPr>
          <p:cNvPr id="5" name="2 Marcador de contenido"/>
          <p:cNvSpPr txBox="1">
            <a:spLocks/>
          </p:cNvSpPr>
          <p:nvPr/>
        </p:nvSpPr>
        <p:spPr>
          <a:xfrm>
            <a:off x="156970" y="980728"/>
            <a:ext cx="866997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dirty="0" smtClean="0"/>
              <a:t>El efecto Doppler</a:t>
            </a:r>
          </a:p>
          <a:p>
            <a:pPr marL="0" indent="0">
              <a:buNone/>
            </a:pPr>
            <a:r>
              <a:rPr lang="es-CL" sz="2400" dirty="0" smtClean="0"/>
              <a:t>Es </a:t>
            </a:r>
            <a:r>
              <a:rPr lang="es-CL" sz="2400" dirty="0"/>
              <a:t>el cambio observado en la frecuencia de la </a:t>
            </a:r>
            <a:r>
              <a:rPr lang="es-CL" sz="2400" b="1" dirty="0"/>
              <a:t>luz</a:t>
            </a:r>
            <a:r>
              <a:rPr lang="es-CL" sz="2400" dirty="0"/>
              <a:t> procedente de una fuente en movimiento relativo con respecto al observador.</a:t>
            </a:r>
            <a:endParaRPr lang="es-CL" sz="2800" dirty="0"/>
          </a:p>
        </p:txBody>
      </p:sp>
      <p:pic>
        <p:nvPicPr>
          <p:cNvPr id="10242" name="Picture 2" descr="Resultado de imagen para el efecto doppler en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25153"/>
            <a:ext cx="4458568" cy="351731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el efecto doppler en la l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959809"/>
            <a:ext cx="40386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45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5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circle(in)">
                                      <p:cBhvr>
                                        <p:cTn id="18" dur="2000"/>
                                        <p:tgtEl>
                                          <p:spTgt spid="10242"/>
                                        </p:tgtEl>
                                      </p:cBhvr>
                                    </p:animEffect>
                                  </p:childTnLst>
                                </p:cTn>
                              </p:par>
                              <p:par>
                                <p:cTn id="19" presetID="6" presetClass="entr" presetSubtype="16"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circle(in)">
                                      <p:cBhvr>
                                        <p:cTn id="21"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476772"/>
            <a:ext cx="8229600" cy="1600200"/>
          </a:xfrm>
        </p:spPr>
        <p:txBody>
          <a:bodyPr/>
          <a:lstStyle/>
          <a:p>
            <a:r>
              <a:rPr lang="es-ES" sz="2800" dirty="0" smtClean="0"/>
              <a:t>Si la fuente luminosa se aleja del observador , este la verá desplazada hacia el rojo. Si la fuente luminosa se acerca al observador , este la verá desplazarse hacia el azul</a:t>
            </a:r>
            <a:r>
              <a:rPr lang="es-ES" dirty="0" smtClean="0"/>
              <a:t>.</a:t>
            </a:r>
            <a:endParaRPr lang="es-CL"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7543" y="3220375"/>
            <a:ext cx="2886478" cy="3228571"/>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86280"/>
            <a:ext cx="2752725" cy="1838325"/>
          </a:xfrm>
          <a:prstGeom prst="rect">
            <a:avLst/>
          </a:prstGeom>
          <a:noFill/>
          <a:ln>
            <a:noFill/>
          </a:ln>
        </p:spPr>
      </p:pic>
    </p:spTree>
    <p:extLst>
      <p:ext uri="{BB962C8B-B14F-4D97-AF65-F5344CB8AC3E}">
        <p14:creationId xmlns:p14="http://schemas.microsoft.com/office/powerpoint/2010/main" val="46860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El efecto Doppler y la expansión del universo.</a:t>
            </a:r>
            <a:endParaRPr lang="es-CL"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lnSpcReduction="10000"/>
              </a:bodyPr>
              <a:lstStyle/>
              <a:p>
                <a:r>
                  <a:rPr lang="es-ES" dirty="0" smtClean="0">
                    <a:solidFill>
                      <a:schemeClr val="tx1"/>
                    </a:solidFill>
                  </a:rPr>
                  <a:t>El efecto Doppler aplicado a la observación de los cuerpos celestes ha ayudado a demostrar la expansión del universo . Cuando una galaxia se acerca  respecto de un observador en la tierra , la longitud de onda de la luz que proviene de ella disminuye , por lo que en la región  visible su luz se acerca  al color azul. Por  el contrario, cuando la galaxia se aleja , su longitud de onda aumenta  y su luz en la región visible se acerca al color rojo</a:t>
                </a:r>
              </a:p>
              <a:p>
                <a:r>
                  <a:rPr lang="es-ES" dirty="0" smtClean="0">
                    <a:solidFill>
                      <a:schemeClr val="tx1"/>
                    </a:solidFill>
                  </a:rPr>
                  <a:t>Se utiliza un espectroscopio</a:t>
                </a:r>
              </a:p>
              <a:p>
                <a:r>
                  <a:rPr lang="es-ES" dirty="0" smtClean="0">
                    <a:solidFill>
                      <a:schemeClr val="tx1"/>
                    </a:solidFill>
                  </a:rPr>
                  <a:t>Se ha observado que el universo se expande.</a:t>
                </a:r>
              </a:p>
              <a:p>
                <a:r>
                  <a:rPr lang="es-ES" dirty="0" smtClean="0">
                    <a:solidFill>
                      <a:schemeClr val="tx1"/>
                    </a:solidFill>
                  </a:rPr>
                  <a:t>WMAP , 71</a:t>
                </a:r>
                <a14:m>
                  <m:oMath xmlns:m="http://schemas.openxmlformats.org/officeDocument/2006/math">
                    <m:r>
                      <a:rPr lang="es-ES" i="1" smtClean="0">
                        <a:solidFill>
                          <a:schemeClr val="tx1"/>
                        </a:solidFill>
                        <a:latin typeface="Cambria Math" panose="02040503050406030204" pitchFamily="18" charset="0"/>
                        <a:ea typeface="Cambria Math" panose="02040503050406030204" pitchFamily="18" charset="0"/>
                      </a:rPr>
                      <m:t>±</m:t>
                    </m:r>
                    <m:r>
                      <a:rPr lang="es-ES" b="0" i="1" smtClean="0">
                        <a:solidFill>
                          <a:schemeClr val="tx1"/>
                        </a:solidFill>
                        <a:latin typeface="Cambria Math" panose="02040503050406030204" pitchFamily="18" charset="0"/>
                        <a:ea typeface="Cambria Math" panose="02040503050406030204" pitchFamily="18" charset="0"/>
                      </a:rPr>
                      <m:t>4 </m:t>
                    </m:r>
                    <m:d>
                      <m:dPr>
                        <m:ctrlPr>
                          <a:rPr lang="es-ES" b="0" i="1" smtClean="0">
                            <a:solidFill>
                              <a:schemeClr val="tx1"/>
                            </a:solidFill>
                            <a:latin typeface="Cambria Math" panose="02040503050406030204" pitchFamily="18" charset="0"/>
                            <a:ea typeface="Cambria Math" panose="02040503050406030204" pitchFamily="18" charset="0"/>
                          </a:rPr>
                        </m:ctrlPr>
                      </m:dPr>
                      <m:e>
                        <m:f>
                          <m:fPr>
                            <m:ctrlPr>
                              <a:rPr lang="es-ES" b="0" i="1" smtClean="0">
                                <a:solidFill>
                                  <a:schemeClr val="tx1"/>
                                </a:solidFill>
                                <a:latin typeface="Cambria Math" panose="02040503050406030204" pitchFamily="18" charset="0"/>
                                <a:ea typeface="Cambria Math" panose="02040503050406030204" pitchFamily="18" charset="0"/>
                              </a:rPr>
                            </m:ctrlPr>
                          </m:fPr>
                          <m:num>
                            <m:r>
                              <a:rPr lang="es-ES" b="0" i="1" smtClean="0">
                                <a:solidFill>
                                  <a:schemeClr val="tx1"/>
                                </a:solidFill>
                                <a:latin typeface="Cambria Math" panose="02040503050406030204" pitchFamily="18" charset="0"/>
                                <a:ea typeface="Cambria Math" panose="02040503050406030204" pitchFamily="18" charset="0"/>
                              </a:rPr>
                              <m:t>𝐾𝑚</m:t>
                            </m:r>
                          </m:num>
                          <m:den>
                            <m:r>
                              <a:rPr lang="es-ES" b="0" i="1" smtClean="0">
                                <a:solidFill>
                                  <a:schemeClr val="tx1"/>
                                </a:solidFill>
                                <a:latin typeface="Cambria Math" panose="02040503050406030204" pitchFamily="18" charset="0"/>
                                <a:ea typeface="Cambria Math" panose="02040503050406030204" pitchFamily="18" charset="0"/>
                              </a:rPr>
                              <m:t>𝑠</m:t>
                            </m:r>
                          </m:den>
                        </m:f>
                      </m:e>
                    </m:d>
                    <m:r>
                      <a:rPr lang="es-ES" b="0" i="1" smtClean="0">
                        <a:solidFill>
                          <a:schemeClr val="tx1"/>
                        </a:solidFill>
                        <a:latin typeface="Cambria Math" panose="02040503050406030204" pitchFamily="18" charset="0"/>
                        <a:ea typeface="Cambria Math" panose="02040503050406030204" pitchFamily="18" charset="0"/>
                      </a:rPr>
                      <m:t> ( 14.000 </m:t>
                    </m:r>
                    <m:r>
                      <a:rPr lang="es-ES" b="0" i="1" smtClean="0">
                        <a:solidFill>
                          <a:schemeClr val="tx1"/>
                        </a:solidFill>
                        <a:latin typeface="Cambria Math" panose="02040503050406030204" pitchFamily="18" charset="0"/>
                        <a:ea typeface="Cambria Math" panose="02040503050406030204" pitchFamily="18" charset="0"/>
                      </a:rPr>
                      <m:t>𝑚𝑖𝑙𝑙𝑜𝑛𝑒𝑠</m:t>
                    </m:r>
                    <m:r>
                      <a:rPr lang="es-ES" b="0" i="1" smtClean="0">
                        <a:solidFill>
                          <a:schemeClr val="tx1"/>
                        </a:solidFill>
                        <a:latin typeface="Cambria Math" panose="02040503050406030204" pitchFamily="18" charset="0"/>
                        <a:ea typeface="Cambria Math" panose="02040503050406030204" pitchFamily="18" charset="0"/>
                      </a:rPr>
                      <m:t> </m:t>
                    </m:r>
                    <m:r>
                      <a:rPr lang="es-ES" b="0" i="1" smtClean="0">
                        <a:solidFill>
                          <a:schemeClr val="tx1"/>
                        </a:solidFill>
                        <a:latin typeface="Cambria Math" panose="02040503050406030204" pitchFamily="18" charset="0"/>
                        <a:ea typeface="Cambria Math" panose="02040503050406030204" pitchFamily="18" charset="0"/>
                      </a:rPr>
                      <m:t>𝑑𝑒</m:t>
                    </m:r>
                    <m:r>
                      <a:rPr lang="es-ES" b="0" i="1" smtClean="0">
                        <a:solidFill>
                          <a:schemeClr val="tx1"/>
                        </a:solidFill>
                        <a:latin typeface="Cambria Math" panose="02040503050406030204" pitchFamily="18" charset="0"/>
                        <a:ea typeface="Cambria Math" panose="02040503050406030204" pitchFamily="18" charset="0"/>
                      </a:rPr>
                      <m:t> </m:t>
                    </m:r>
                    <m:r>
                      <a:rPr lang="es-ES" b="0" i="1" smtClean="0">
                        <a:solidFill>
                          <a:schemeClr val="tx1"/>
                        </a:solidFill>
                        <a:latin typeface="Cambria Math" panose="02040503050406030204" pitchFamily="18" charset="0"/>
                        <a:ea typeface="Cambria Math" panose="02040503050406030204" pitchFamily="18" charset="0"/>
                      </a:rPr>
                      <m:t>𝑎</m:t>
                    </m:r>
                    <m:r>
                      <a:rPr lang="es-ES" b="0" i="1" smtClean="0">
                        <a:solidFill>
                          <a:schemeClr val="tx1"/>
                        </a:solidFill>
                        <a:latin typeface="Cambria Math" panose="02040503050406030204" pitchFamily="18" charset="0"/>
                        <a:ea typeface="Cambria Math" panose="02040503050406030204" pitchFamily="18" charset="0"/>
                      </a:rPr>
                      <m:t>ñ</m:t>
                    </m:r>
                    <m:r>
                      <a:rPr lang="es-ES" b="0" i="1" smtClean="0">
                        <a:solidFill>
                          <a:schemeClr val="tx1"/>
                        </a:solidFill>
                        <a:latin typeface="Cambria Math" panose="02040503050406030204" pitchFamily="18" charset="0"/>
                        <a:ea typeface="Cambria Math" panose="02040503050406030204" pitchFamily="18" charset="0"/>
                      </a:rPr>
                      <m:t>𝑜𝑠</m:t>
                    </m:r>
                    <m:r>
                      <a:rPr lang="es-ES" b="0" i="1" smtClean="0">
                        <a:solidFill>
                          <a:schemeClr val="tx1"/>
                        </a:solidFill>
                        <a:latin typeface="Cambria Math" panose="02040503050406030204" pitchFamily="18" charset="0"/>
                        <a:ea typeface="Cambria Math" panose="02040503050406030204" pitchFamily="18" charset="0"/>
                      </a:rPr>
                      <m:t>)</m:t>
                    </m:r>
                  </m:oMath>
                </a14:m>
                <a:endParaRPr lang="es-CL" dirty="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963" t="-1887" r="-74"/>
                </a:stretch>
              </a:blipFill>
            </p:spPr>
            <p:txBody>
              <a:bodyPr/>
              <a:lstStyle/>
              <a:p>
                <a:r>
                  <a:rPr lang="es-CL">
                    <a:noFill/>
                  </a:rPr>
                  <a:t> </a:t>
                </a:r>
              </a:p>
            </p:txBody>
          </p:sp>
        </mc:Fallback>
      </mc:AlternateContent>
    </p:spTree>
    <p:extLst>
      <p:ext uri="{BB962C8B-B14F-4D97-AF65-F5344CB8AC3E}">
        <p14:creationId xmlns:p14="http://schemas.microsoft.com/office/powerpoint/2010/main" val="23148582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¿Cómo se forman los colores?</a:t>
            </a:r>
            <a:endParaRPr lang="es-CL" dirty="0"/>
          </a:p>
        </p:txBody>
      </p:sp>
      <p:sp>
        <p:nvSpPr>
          <p:cNvPr id="3" name="2 Marcador de contenido"/>
          <p:cNvSpPr>
            <a:spLocks noGrp="1"/>
          </p:cNvSpPr>
          <p:nvPr>
            <p:ph idx="1"/>
          </p:nvPr>
        </p:nvSpPr>
        <p:spPr>
          <a:xfrm>
            <a:off x="463413" y="1495325"/>
            <a:ext cx="8229600" cy="4525963"/>
          </a:xfrm>
        </p:spPr>
        <p:txBody>
          <a:bodyPr>
            <a:normAutofit/>
          </a:bodyPr>
          <a:lstStyle/>
          <a:p>
            <a:r>
              <a:rPr lang="es-CO" sz="2400" dirty="0">
                <a:solidFill>
                  <a:schemeClr val="tx1"/>
                </a:solidFill>
              </a:rPr>
              <a:t>Las ondas forman, </a:t>
            </a:r>
            <a:r>
              <a:rPr lang="es-CO" sz="2400" b="1" dirty="0">
                <a:solidFill>
                  <a:schemeClr val="tx1"/>
                </a:solidFill>
              </a:rPr>
              <a:t>según su longitud de onda</a:t>
            </a:r>
            <a:r>
              <a:rPr lang="es-CO" sz="2400" dirty="0">
                <a:solidFill>
                  <a:schemeClr val="tx1"/>
                </a:solidFill>
              </a:rPr>
              <a:t>, distintos tipos de luz, como infrarroja, visible, ultravioleta o blanca. </a:t>
            </a:r>
            <a:br>
              <a:rPr lang="es-CO" sz="2400" dirty="0">
                <a:solidFill>
                  <a:schemeClr val="tx1"/>
                </a:solidFill>
              </a:rPr>
            </a:br>
            <a:r>
              <a:rPr lang="es-CO" sz="2400" b="1" dirty="0">
                <a:solidFill>
                  <a:schemeClr val="tx1"/>
                </a:solidFill>
              </a:rPr>
              <a:t>Los objetos devuelven la luz que no absorben hacia su entorno</a:t>
            </a:r>
            <a:r>
              <a:rPr lang="es-CO" sz="2400" dirty="0">
                <a:solidFill>
                  <a:schemeClr val="tx1"/>
                </a:solidFill>
              </a:rPr>
              <a:t>. Nuestro campo visual interpreta estas radiaciones electromagnéticas que el entorno emite o refleja, como la palabra "</a:t>
            </a:r>
            <a:r>
              <a:rPr lang="es-CO" sz="2400" b="1" dirty="0">
                <a:solidFill>
                  <a:schemeClr val="tx1"/>
                </a:solidFill>
              </a:rPr>
              <a:t>COLOR</a:t>
            </a:r>
            <a:r>
              <a:rPr lang="es-CO" sz="2400" dirty="0">
                <a:solidFill>
                  <a:schemeClr val="tx1"/>
                </a:solidFill>
              </a:rPr>
              <a:t>".</a:t>
            </a:r>
            <a:endParaRPr lang="es-CL" sz="2400" dirty="0">
              <a:solidFill>
                <a:schemeClr val="tx1"/>
              </a:solidFill>
            </a:endParaRPr>
          </a:p>
        </p:txBody>
      </p:sp>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221088"/>
            <a:ext cx="4476922" cy="251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151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417841"/>
            <a:ext cx="8229600" cy="4525963"/>
          </a:xfrm>
        </p:spPr>
        <p:txBody>
          <a:bodyPr/>
          <a:lstStyle/>
          <a:p>
            <a:r>
              <a:rPr lang="es-ES" dirty="0" smtClean="0">
                <a:solidFill>
                  <a:schemeClr val="tx1"/>
                </a:solidFill>
              </a:rPr>
              <a:t>Cuando la luz blanca incide sobre un prisma , cada uno de los colores  que la componen se refracta en su interior en un ángulo distinto. Esto se debe a que la longitud de onda de cada uno de ellos es distinta. De esta manera la luz es dispersada en una serie de colores, conocida como espectro visible</a:t>
            </a:r>
          </a:p>
          <a:p>
            <a:r>
              <a:rPr lang="es-ES" dirty="0" smtClean="0">
                <a:solidFill>
                  <a:schemeClr val="tx1"/>
                </a:solidFill>
              </a:rPr>
              <a:t>Estos colores en orden de longitud de </a:t>
            </a:r>
          </a:p>
          <a:p>
            <a:r>
              <a:rPr lang="es-ES" dirty="0" smtClean="0">
                <a:solidFill>
                  <a:schemeClr val="tx1"/>
                </a:solidFill>
              </a:rPr>
              <a:t>onda decrecientes son: rojo, naranja ,</a:t>
            </a:r>
          </a:p>
          <a:p>
            <a:r>
              <a:rPr lang="es-ES" dirty="0" smtClean="0">
                <a:solidFill>
                  <a:schemeClr val="tx1"/>
                </a:solidFill>
              </a:rPr>
              <a:t> amarillo , verde , azul violeta.</a:t>
            </a:r>
            <a:endParaRPr lang="es-CL"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068960"/>
            <a:ext cx="2352675" cy="3200400"/>
          </a:xfrm>
          <a:prstGeom prst="rect">
            <a:avLst/>
          </a:prstGeom>
          <a:noFill/>
          <a:ln>
            <a:noFill/>
          </a:ln>
        </p:spPr>
      </p:pic>
    </p:spTree>
    <p:extLst>
      <p:ext uri="{BB962C8B-B14F-4D97-AF65-F5344CB8AC3E}">
        <p14:creationId xmlns:p14="http://schemas.microsoft.com/office/powerpoint/2010/main" val="2436558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Percepción de los colores</a:t>
            </a:r>
            <a:endParaRPr lang="es-CL" dirty="0"/>
          </a:p>
        </p:txBody>
      </p:sp>
      <p:sp>
        <p:nvSpPr>
          <p:cNvPr id="3" name="2 Marcador de contenido"/>
          <p:cNvSpPr>
            <a:spLocks noGrp="1"/>
          </p:cNvSpPr>
          <p:nvPr>
            <p:ph idx="1"/>
          </p:nvPr>
        </p:nvSpPr>
        <p:spPr/>
        <p:txBody>
          <a:bodyPr/>
          <a:lstStyle/>
          <a:p>
            <a:r>
              <a:rPr lang="es-CL" b="1" dirty="0" smtClean="0">
                <a:solidFill>
                  <a:schemeClr val="tx1"/>
                </a:solidFill>
              </a:rPr>
              <a:t>Mediante la propiedades de la reflexión</a:t>
            </a:r>
            <a:r>
              <a:rPr lang="es-CL" dirty="0" smtClean="0">
                <a:solidFill>
                  <a:schemeClr val="tx1"/>
                </a:solidFill>
              </a:rPr>
              <a:t>, el objeto absorbe los demás colores y refleja el propio</a:t>
            </a:r>
            <a:endParaRPr lang="es-CL" dirty="0">
              <a:solidFill>
                <a:schemeClr val="tx1"/>
              </a:solidFill>
            </a:endParaRPr>
          </a:p>
        </p:txBody>
      </p:sp>
      <p:pic>
        <p:nvPicPr>
          <p:cNvPr id="11266" name="Picture 2" descr="Resultado de imagen para los colores fi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13923"/>
            <a:ext cx="786936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24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circle(in)">
                                      <p:cBhvr>
                                        <p:cTn id="13"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effectLst/>
              </a:rPr>
              <a:t>Sintetiza  tus aprendizajes</a:t>
            </a:r>
            <a:br>
              <a:rPr lang="es-CL" dirty="0">
                <a:effectLst/>
              </a:rPr>
            </a:br>
            <a:endParaRPr lang="es-CL" dirty="0"/>
          </a:p>
        </p:txBody>
      </p:sp>
      <p:sp>
        <p:nvSpPr>
          <p:cNvPr id="3" name="Marcador de contenido 2"/>
          <p:cNvSpPr>
            <a:spLocks noGrp="1"/>
          </p:cNvSpPr>
          <p:nvPr>
            <p:ph idx="1"/>
          </p:nvPr>
        </p:nvSpPr>
        <p:spPr>
          <a:xfrm>
            <a:off x="323528" y="1052736"/>
            <a:ext cx="8229600" cy="4525963"/>
          </a:xfrm>
        </p:spPr>
        <p:txBody>
          <a:bodyPr/>
          <a:lstStyle/>
          <a:p>
            <a:endParaRPr lang="en-US" dirty="0" smtClean="0"/>
          </a:p>
          <a:p>
            <a:endParaRPr lang="en-US" dirty="0"/>
          </a:p>
          <a:p>
            <a:r>
              <a:rPr lang="en-US" dirty="0" smtClean="0">
                <a:solidFill>
                  <a:srgbClr val="92D050"/>
                </a:solidFill>
              </a:rPr>
              <a:t>La </a:t>
            </a:r>
            <a:r>
              <a:rPr lang="en-US" dirty="0">
                <a:solidFill>
                  <a:srgbClr val="92D050"/>
                </a:solidFill>
              </a:rPr>
              <a:t>luz</a:t>
            </a:r>
            <a:endParaRPr lang="es-CL" dirty="0">
              <a:solidFill>
                <a:srgbClr val="92D050"/>
              </a:solidFill>
            </a:endParaRPr>
          </a:p>
          <a:p>
            <a:r>
              <a:rPr lang="es-CL" dirty="0"/>
              <a:t>Es una onda electromagnética originada por cargas eléctricas aceleradas. Según la mecánica cuántica, la luz puede considerarse como una onda o como una partícula, esta última denominada fotón o cuanto de energía.</a:t>
            </a:r>
          </a:p>
          <a:p>
            <a:r>
              <a:rPr lang="es-CL" dirty="0"/>
              <a:t/>
            </a:r>
            <a:br>
              <a:rPr lang="es-CL" dirty="0"/>
            </a:br>
            <a:endParaRPr lang="es-CL" dirty="0"/>
          </a:p>
        </p:txBody>
      </p:sp>
    </p:spTree>
    <p:extLst>
      <p:ext uri="{BB962C8B-B14F-4D97-AF65-F5344CB8AC3E}">
        <p14:creationId xmlns:p14="http://schemas.microsoft.com/office/powerpoint/2010/main" val="1478632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836712"/>
            <a:ext cx="8229600" cy="4525963"/>
          </a:xfrm>
        </p:spPr>
        <p:txBody>
          <a:bodyPr>
            <a:normAutofit fontScale="92500"/>
          </a:bodyPr>
          <a:lstStyle/>
          <a:p>
            <a:r>
              <a:rPr lang="es-ES" dirty="0" smtClean="0"/>
              <a:t>¿Qué sucede cuando un rayo de luz llega a un espejo?</a:t>
            </a:r>
          </a:p>
          <a:p>
            <a:endParaRPr lang="es-ES" dirty="0"/>
          </a:p>
          <a:p>
            <a:r>
              <a:rPr lang="es-ES" dirty="0" smtClean="0"/>
              <a:t>Cuando la superficie es irregular ,</a:t>
            </a:r>
          </a:p>
          <a:p>
            <a:r>
              <a:rPr lang="es-ES" dirty="0" smtClean="0"/>
              <a:t> la luz se refleja en múltiples direcciones . </a:t>
            </a:r>
          </a:p>
          <a:p>
            <a:r>
              <a:rPr lang="es-ES" dirty="0" smtClean="0"/>
              <a:t>Por ello no es posible que se forme una </a:t>
            </a:r>
          </a:p>
          <a:p>
            <a:r>
              <a:rPr lang="es-ES" dirty="0" smtClean="0"/>
              <a:t>imagen en ella.</a:t>
            </a:r>
          </a:p>
          <a:p>
            <a:endParaRPr lang="es-ES" dirty="0"/>
          </a:p>
          <a:p>
            <a:pPr marL="0" indent="0">
              <a:buNone/>
            </a:pPr>
            <a:r>
              <a:rPr lang="es-ES" dirty="0" smtClean="0"/>
              <a:t>Si la luz incide sobre una superficie pulida</a:t>
            </a:r>
          </a:p>
          <a:p>
            <a:pPr marL="0" indent="0">
              <a:buNone/>
            </a:pPr>
            <a:r>
              <a:rPr lang="es-ES" dirty="0" smtClean="0"/>
              <a:t> ( como un espejo) , esta es reflejada en la </a:t>
            </a:r>
          </a:p>
          <a:p>
            <a:pPr marL="0" indent="0">
              <a:buNone/>
            </a:pPr>
            <a:r>
              <a:rPr lang="es-ES" dirty="0" smtClean="0"/>
              <a:t>misma dirección , lo que permite que se</a:t>
            </a:r>
          </a:p>
          <a:p>
            <a:pPr marL="0" indent="0">
              <a:buNone/>
            </a:pPr>
            <a:r>
              <a:rPr lang="es-ES" dirty="0" smtClean="0"/>
              <a:t> formen imágenes en ella.</a:t>
            </a:r>
          </a:p>
          <a:p>
            <a:endParaRPr lang="es-CL" dirty="0"/>
          </a:p>
        </p:txBody>
      </p:sp>
      <p:pic>
        <p:nvPicPr>
          <p:cNvPr id="4" name="Imagen 3"/>
          <p:cNvPicPr>
            <a:picLocks noChangeAspect="1"/>
          </p:cNvPicPr>
          <p:nvPr/>
        </p:nvPicPr>
        <p:blipFill>
          <a:blip r:embed="rId2"/>
          <a:stretch>
            <a:fillRect/>
          </a:stretch>
        </p:blipFill>
        <p:spPr>
          <a:xfrm>
            <a:off x="6607274" y="3717032"/>
            <a:ext cx="2141190" cy="1645643"/>
          </a:xfrm>
          <a:prstGeom prst="rect">
            <a:avLst/>
          </a:prstGeom>
        </p:spPr>
      </p:pic>
      <p:pic>
        <p:nvPicPr>
          <p:cNvPr id="5" name="Imagen 4"/>
          <p:cNvPicPr>
            <a:picLocks noChangeAspect="1"/>
          </p:cNvPicPr>
          <p:nvPr/>
        </p:nvPicPr>
        <p:blipFill>
          <a:blip r:embed="rId3"/>
          <a:stretch>
            <a:fillRect/>
          </a:stretch>
        </p:blipFill>
        <p:spPr>
          <a:xfrm>
            <a:off x="6444208" y="1556792"/>
            <a:ext cx="2001391" cy="1512168"/>
          </a:xfrm>
          <a:prstGeom prst="rect">
            <a:avLst/>
          </a:prstGeom>
        </p:spPr>
      </p:pic>
    </p:spTree>
    <p:extLst>
      <p:ext uri="{BB962C8B-B14F-4D97-AF65-F5344CB8AC3E}">
        <p14:creationId xmlns:p14="http://schemas.microsoft.com/office/powerpoint/2010/main" val="1976662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3600" dirty="0">
                <a:solidFill>
                  <a:srgbClr val="002060"/>
                </a:solidFill>
                <a:effectLst/>
              </a:rPr>
              <a:t>Los principales modelos explicativos, a lo largo de la historia, </a:t>
            </a:r>
            <a:r>
              <a:rPr lang="es-CL" sz="3600" dirty="0" smtClean="0">
                <a:solidFill>
                  <a:srgbClr val="002060"/>
                </a:solidFill>
                <a:effectLst/>
              </a:rPr>
              <a:t>son:</a:t>
            </a:r>
            <a:endParaRPr lang="es-CL" sz="3600" dirty="0">
              <a:solidFill>
                <a:srgbClr val="002060"/>
              </a:solidFill>
            </a:endParaRPr>
          </a:p>
        </p:txBody>
      </p:sp>
      <p:sp>
        <p:nvSpPr>
          <p:cNvPr id="3" name="Marcador de contenido 2"/>
          <p:cNvSpPr>
            <a:spLocks noGrp="1"/>
          </p:cNvSpPr>
          <p:nvPr>
            <p:ph idx="1"/>
          </p:nvPr>
        </p:nvSpPr>
        <p:spPr>
          <a:xfrm>
            <a:off x="457200" y="1600200"/>
            <a:ext cx="8507288" cy="4525963"/>
          </a:xfrm>
        </p:spPr>
        <p:txBody>
          <a:bodyPr>
            <a:normAutofit fontScale="92500" lnSpcReduction="10000"/>
          </a:bodyPr>
          <a:lstStyle/>
          <a:p>
            <a:r>
              <a:rPr lang="es-CL" dirty="0">
                <a:solidFill>
                  <a:srgbClr val="FF0000"/>
                </a:solidFill>
              </a:rPr>
              <a:t>M</a:t>
            </a:r>
            <a:r>
              <a:rPr lang="es-CL" dirty="0" smtClean="0">
                <a:solidFill>
                  <a:srgbClr val="FF0000"/>
                </a:solidFill>
              </a:rPr>
              <a:t>odelo </a:t>
            </a:r>
            <a:r>
              <a:rPr lang="es-CL" dirty="0">
                <a:solidFill>
                  <a:srgbClr val="FF0000"/>
                </a:solidFill>
              </a:rPr>
              <a:t>corpuscular:  </a:t>
            </a:r>
            <a:r>
              <a:rPr lang="es-CL" dirty="0"/>
              <a:t>propuesto por Isaac Newton, en el que planteaba que la luz estaba compuesta de diminutas partículas denominadas corpúsculos.</a:t>
            </a:r>
          </a:p>
          <a:p>
            <a:endParaRPr lang="es-CL" dirty="0" smtClean="0"/>
          </a:p>
          <a:p>
            <a:r>
              <a:rPr lang="es-CL" dirty="0">
                <a:solidFill>
                  <a:srgbClr val="FF0000"/>
                </a:solidFill>
              </a:rPr>
              <a:t>M</a:t>
            </a:r>
            <a:r>
              <a:rPr lang="es-CL" dirty="0" smtClean="0">
                <a:solidFill>
                  <a:srgbClr val="FF0000"/>
                </a:solidFill>
              </a:rPr>
              <a:t>odelo </a:t>
            </a:r>
            <a:r>
              <a:rPr lang="es-CL" dirty="0">
                <a:solidFill>
                  <a:srgbClr val="FF0000"/>
                </a:solidFill>
              </a:rPr>
              <a:t>ondulatorio:  </a:t>
            </a:r>
            <a:r>
              <a:rPr lang="es-CL" dirty="0"/>
              <a:t>propuesto por Christian Huygens, en el planteaba que la luz era una onda similar al sonido</a:t>
            </a:r>
            <a:r>
              <a:rPr lang="es-CL" dirty="0" smtClean="0"/>
              <a:t>.</a:t>
            </a:r>
          </a:p>
          <a:p>
            <a:endParaRPr lang="es-CL" dirty="0"/>
          </a:p>
          <a:p>
            <a:r>
              <a:rPr lang="es-CL" dirty="0"/>
              <a:t>Teoría electromagnética: propuesta por James Maxwell, plantea que la luz es una onda electromagnética al igual que las ondas de radio</a:t>
            </a:r>
            <a:r>
              <a:rPr lang="es-CL" dirty="0" smtClean="0"/>
              <a:t>.</a:t>
            </a:r>
          </a:p>
          <a:p>
            <a:endParaRPr lang="es-CL" dirty="0"/>
          </a:p>
          <a:p>
            <a:r>
              <a:rPr lang="es-CL" dirty="0">
                <a:solidFill>
                  <a:srgbClr val="FF0000"/>
                </a:solidFill>
              </a:rPr>
              <a:t>M</a:t>
            </a:r>
            <a:r>
              <a:rPr lang="es-CL" dirty="0" smtClean="0">
                <a:solidFill>
                  <a:srgbClr val="FF0000"/>
                </a:solidFill>
              </a:rPr>
              <a:t>odelo </a:t>
            </a:r>
            <a:r>
              <a:rPr lang="es-CL" dirty="0">
                <a:solidFill>
                  <a:srgbClr val="FF0000"/>
                </a:solidFill>
              </a:rPr>
              <a:t>dual: </a:t>
            </a:r>
            <a:r>
              <a:rPr lang="es-CL" dirty="0"/>
              <a:t>es el modelo aceptado actualmente, donde la luz se comporta como ondas y como partículas.</a:t>
            </a:r>
          </a:p>
          <a:p>
            <a:endParaRPr lang="es-CL" dirty="0"/>
          </a:p>
        </p:txBody>
      </p:sp>
    </p:spTree>
    <p:extLst>
      <p:ext uri="{BB962C8B-B14F-4D97-AF65-F5344CB8AC3E}">
        <p14:creationId xmlns:p14="http://schemas.microsoft.com/office/powerpoint/2010/main" val="1702624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552" y="2276872"/>
            <a:ext cx="8229600" cy="1600200"/>
          </a:xfrm>
        </p:spPr>
        <p:txBody>
          <a:bodyPr/>
          <a:lstStyle/>
          <a:p>
            <a:r>
              <a:rPr lang="es-CL" sz="3600" dirty="0">
                <a:solidFill>
                  <a:srgbClr val="C00000"/>
                </a:solidFill>
                <a:effectLst/>
              </a:rPr>
              <a:t>Algunas características de su propagación son</a:t>
            </a:r>
            <a:r>
              <a:rPr lang="es-CL" sz="3600" dirty="0" smtClean="0">
                <a:solidFill>
                  <a:srgbClr val="C00000"/>
                </a:solidFill>
                <a:effectLst/>
              </a:rPr>
              <a:t>:</a:t>
            </a:r>
            <a:br>
              <a:rPr lang="es-CL" sz="3600" dirty="0" smtClean="0">
                <a:solidFill>
                  <a:srgbClr val="C00000"/>
                </a:solidFill>
                <a:effectLst/>
              </a:rPr>
            </a:br>
            <a:r>
              <a:rPr lang="es-CL" sz="3600" dirty="0">
                <a:solidFill>
                  <a:srgbClr val="C00000"/>
                </a:solidFill>
                <a:effectLst/>
              </a:rPr>
              <a:t/>
            </a:r>
            <a:br>
              <a:rPr lang="es-CL" sz="3600" dirty="0">
                <a:solidFill>
                  <a:srgbClr val="C00000"/>
                </a:solidFill>
                <a:effectLst/>
              </a:rPr>
            </a:br>
            <a:r>
              <a:rPr lang="es-CL" sz="3600" dirty="0">
                <a:solidFill>
                  <a:srgbClr val="C00000"/>
                </a:solidFill>
                <a:effectLst/>
              </a:rPr>
              <a:t/>
            </a:r>
            <a:br>
              <a:rPr lang="es-CL" sz="3600" dirty="0">
                <a:solidFill>
                  <a:srgbClr val="C00000"/>
                </a:solidFill>
                <a:effectLst/>
              </a:rPr>
            </a:br>
            <a:endParaRPr lang="es-CL" sz="3600" dirty="0">
              <a:solidFill>
                <a:srgbClr val="C00000"/>
              </a:solidFill>
            </a:endParaRPr>
          </a:p>
        </p:txBody>
      </p:sp>
      <p:sp>
        <p:nvSpPr>
          <p:cNvPr id="3" name="Marcador de contenido 2"/>
          <p:cNvSpPr>
            <a:spLocks noGrp="1"/>
          </p:cNvSpPr>
          <p:nvPr>
            <p:ph idx="1"/>
          </p:nvPr>
        </p:nvSpPr>
        <p:spPr>
          <a:xfrm>
            <a:off x="179512" y="2625164"/>
            <a:ext cx="8229600" cy="4525963"/>
          </a:xfrm>
        </p:spPr>
        <p:txBody>
          <a:bodyPr/>
          <a:lstStyle/>
          <a:p>
            <a:r>
              <a:rPr lang="es-CL" dirty="0">
                <a:solidFill>
                  <a:srgbClr val="002060"/>
                </a:solidFill>
              </a:rPr>
              <a:t>P</a:t>
            </a:r>
            <a:r>
              <a:rPr lang="es-CL" dirty="0" smtClean="0">
                <a:solidFill>
                  <a:srgbClr val="002060"/>
                </a:solidFill>
              </a:rPr>
              <a:t>ropagación </a:t>
            </a:r>
            <a:r>
              <a:rPr lang="es-CL" dirty="0">
                <a:solidFill>
                  <a:srgbClr val="002060"/>
                </a:solidFill>
              </a:rPr>
              <a:t>rectilínea</a:t>
            </a:r>
            <a:r>
              <a:rPr lang="es-CL" dirty="0"/>
              <a:t>: una evidencia de este hecho es la formación de sombras.</a:t>
            </a:r>
          </a:p>
          <a:p>
            <a:r>
              <a:rPr lang="es-CL" dirty="0">
                <a:solidFill>
                  <a:srgbClr val="00B0F0"/>
                </a:solidFill>
              </a:rPr>
              <a:t>Rapidez: </a:t>
            </a:r>
            <a:r>
              <a:rPr lang="es-CL" dirty="0"/>
              <a:t>en el vacío, la luz se mueve con una rapidez de 3·108 m/s.</a:t>
            </a:r>
          </a:p>
          <a:p>
            <a:endParaRPr lang="es-CL" dirty="0"/>
          </a:p>
        </p:txBody>
      </p:sp>
    </p:spTree>
    <p:extLst>
      <p:ext uri="{BB962C8B-B14F-4D97-AF65-F5344CB8AC3E}">
        <p14:creationId xmlns:p14="http://schemas.microsoft.com/office/powerpoint/2010/main" val="205901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52736"/>
            <a:ext cx="8229600" cy="1600200"/>
          </a:xfrm>
        </p:spPr>
        <p:txBody>
          <a:bodyPr/>
          <a:lstStyle/>
          <a:p>
            <a:r>
              <a:rPr lang="en-US" sz="3600" dirty="0">
                <a:solidFill>
                  <a:srgbClr val="0070C0"/>
                </a:solidFill>
                <a:effectLst/>
              </a:rPr>
              <a:t>Sus propiedades ondulatorias son:</a:t>
            </a:r>
            <a:r>
              <a:rPr lang="es-CL" sz="3600" dirty="0">
                <a:solidFill>
                  <a:srgbClr val="0070C0"/>
                </a:solidFill>
                <a:effectLst/>
              </a:rPr>
              <a:t/>
            </a:r>
            <a:br>
              <a:rPr lang="es-CL" sz="3600" dirty="0">
                <a:solidFill>
                  <a:srgbClr val="0070C0"/>
                </a:solidFill>
                <a:effectLst/>
              </a:rPr>
            </a:br>
            <a:r>
              <a:rPr lang="en-US" sz="3600" dirty="0">
                <a:solidFill>
                  <a:srgbClr val="0070C0"/>
                </a:solidFill>
                <a:effectLst/>
              </a:rPr>
              <a:t/>
            </a:r>
            <a:br>
              <a:rPr lang="en-US" sz="3600" dirty="0">
                <a:solidFill>
                  <a:srgbClr val="0070C0"/>
                </a:solidFill>
                <a:effectLst/>
              </a:rPr>
            </a:br>
            <a:endParaRPr lang="es-CL" sz="3600" dirty="0">
              <a:solidFill>
                <a:srgbClr val="0070C0"/>
              </a:solidFill>
            </a:endParaRPr>
          </a:p>
        </p:txBody>
      </p:sp>
      <p:sp>
        <p:nvSpPr>
          <p:cNvPr id="3" name="Marcador de contenido 2"/>
          <p:cNvSpPr>
            <a:spLocks noGrp="1"/>
          </p:cNvSpPr>
          <p:nvPr>
            <p:ph idx="1"/>
          </p:nvPr>
        </p:nvSpPr>
        <p:spPr>
          <a:xfrm>
            <a:off x="306032" y="1852836"/>
            <a:ext cx="8229600" cy="4525963"/>
          </a:xfrm>
        </p:spPr>
        <p:txBody>
          <a:bodyPr>
            <a:normAutofit fontScale="85000" lnSpcReduction="20000"/>
          </a:bodyPr>
          <a:lstStyle/>
          <a:p>
            <a:r>
              <a:rPr lang="es-CL" dirty="0">
                <a:solidFill>
                  <a:schemeClr val="accent3"/>
                </a:solidFill>
              </a:rPr>
              <a:t>La reflexión</a:t>
            </a:r>
          </a:p>
          <a:p>
            <a:r>
              <a:rPr lang="es-CL" dirty="0"/>
              <a:t> </a:t>
            </a:r>
          </a:p>
          <a:p>
            <a:r>
              <a:rPr lang="es-CL" dirty="0"/>
              <a:t> </a:t>
            </a:r>
          </a:p>
          <a:p>
            <a:r>
              <a:rPr lang="es-CL" dirty="0">
                <a:solidFill>
                  <a:srgbClr val="0070C0"/>
                </a:solidFill>
              </a:rPr>
              <a:t>La refracción</a:t>
            </a:r>
          </a:p>
          <a:p>
            <a:r>
              <a:rPr lang="es-CL" dirty="0"/>
              <a:t> </a:t>
            </a:r>
          </a:p>
          <a:p>
            <a:r>
              <a:rPr lang="es-CL" dirty="0">
                <a:solidFill>
                  <a:srgbClr val="FFC000"/>
                </a:solidFill>
              </a:rPr>
              <a:t>La </a:t>
            </a:r>
            <a:r>
              <a:rPr lang="es-CL" dirty="0" smtClean="0">
                <a:solidFill>
                  <a:srgbClr val="FFC000"/>
                </a:solidFill>
              </a:rPr>
              <a:t>difracción</a:t>
            </a:r>
          </a:p>
          <a:p>
            <a:endParaRPr lang="es-CL" dirty="0" smtClean="0">
              <a:solidFill>
                <a:srgbClr val="FFC000"/>
              </a:solidFill>
            </a:endParaRPr>
          </a:p>
          <a:p>
            <a:r>
              <a:rPr lang="es-CL" dirty="0" smtClean="0"/>
              <a:t>La </a:t>
            </a:r>
            <a:r>
              <a:rPr lang="es-CL" dirty="0"/>
              <a:t>interferencia </a:t>
            </a:r>
            <a:endParaRPr lang="es-CL" dirty="0" smtClean="0"/>
          </a:p>
          <a:p>
            <a:endParaRPr lang="es-CL" dirty="0" smtClean="0"/>
          </a:p>
          <a:p>
            <a:r>
              <a:rPr lang="es-CL" dirty="0" smtClean="0">
                <a:solidFill>
                  <a:srgbClr val="C00000"/>
                </a:solidFill>
              </a:rPr>
              <a:t>La polarización </a:t>
            </a:r>
            <a:r>
              <a:rPr lang="es-CL" dirty="0" smtClean="0"/>
              <a:t>(Fenómeno </a:t>
            </a:r>
            <a:r>
              <a:rPr lang="es-CL" dirty="0"/>
              <a:t>observado solo en ondas </a:t>
            </a:r>
            <a:r>
              <a:rPr lang="es-CL" dirty="0" smtClean="0"/>
              <a:t>transversales) </a:t>
            </a:r>
            <a:endParaRPr lang="es-CL" dirty="0"/>
          </a:p>
          <a:p>
            <a:r>
              <a:rPr lang="es-CL" dirty="0"/>
              <a:t/>
            </a:r>
            <a:br>
              <a:rPr lang="es-CL" dirty="0"/>
            </a:br>
            <a:endParaRPr lang="es-CL" dirty="0"/>
          </a:p>
          <a:p>
            <a:r>
              <a:rPr lang="es-CL" dirty="0"/>
              <a:t/>
            </a:r>
            <a:br>
              <a:rPr lang="es-CL" dirty="0"/>
            </a:br>
            <a:endParaRPr lang="es-CL" dirty="0"/>
          </a:p>
        </p:txBody>
      </p:sp>
    </p:spTree>
    <p:extLst>
      <p:ext uri="{BB962C8B-B14F-4D97-AF65-F5344CB8AC3E}">
        <p14:creationId xmlns:p14="http://schemas.microsoft.com/office/powerpoint/2010/main" val="59260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21804"/>
            <a:ext cx="8291264" cy="1843608"/>
          </a:xfrm>
        </p:spPr>
        <p:txBody>
          <a:bodyPr/>
          <a:lstStyle/>
          <a:p>
            <a:r>
              <a:rPr lang="es-CL" dirty="0">
                <a:solidFill>
                  <a:srgbClr val="C00000"/>
                </a:solidFill>
                <a:effectLst/>
              </a:rPr>
              <a:t>La luz y sus aplicaciones</a:t>
            </a:r>
          </a:p>
        </p:txBody>
      </p:sp>
      <p:sp>
        <p:nvSpPr>
          <p:cNvPr id="3" name="Marcador de contenido 2"/>
          <p:cNvSpPr>
            <a:spLocks noGrp="1"/>
          </p:cNvSpPr>
          <p:nvPr>
            <p:ph idx="1"/>
          </p:nvPr>
        </p:nvSpPr>
        <p:spPr>
          <a:xfrm>
            <a:off x="179512" y="921804"/>
            <a:ext cx="8712968" cy="5459524"/>
          </a:xfrm>
        </p:spPr>
        <p:txBody>
          <a:bodyPr>
            <a:normAutofit fontScale="92500" lnSpcReduction="10000"/>
          </a:bodyPr>
          <a:lstStyle/>
          <a:p>
            <a:r>
              <a:rPr lang="es-CL" dirty="0">
                <a:solidFill>
                  <a:srgbClr val="C00000"/>
                </a:solidFill>
              </a:rPr>
              <a:t>Espectro electromagnético</a:t>
            </a:r>
          </a:p>
          <a:p>
            <a:r>
              <a:rPr lang="es-CL" dirty="0"/>
              <a:t>A parte de la luz visible, se conforma por:</a:t>
            </a:r>
          </a:p>
          <a:p>
            <a:r>
              <a:rPr lang="es-CL" dirty="0">
                <a:solidFill>
                  <a:srgbClr val="FF0000"/>
                </a:solidFill>
              </a:rPr>
              <a:t>ondas de radio: </a:t>
            </a:r>
            <a:r>
              <a:rPr lang="es-CL" dirty="0"/>
              <a:t>aplicadas en telecomunicaciones.</a:t>
            </a:r>
          </a:p>
          <a:p>
            <a:r>
              <a:rPr lang="es-CL" dirty="0">
                <a:solidFill>
                  <a:srgbClr val="FFC000"/>
                </a:solidFill>
              </a:rPr>
              <a:t>microondas</a:t>
            </a:r>
            <a:r>
              <a:rPr lang="es-CL" dirty="0"/>
              <a:t>: utilizadas en telefonía y en la cocción de alimentos.</a:t>
            </a:r>
          </a:p>
          <a:p>
            <a:r>
              <a:rPr lang="es-CL" dirty="0">
                <a:solidFill>
                  <a:srgbClr val="FF0000"/>
                </a:solidFill>
              </a:rPr>
              <a:t>Radiación infrarroja</a:t>
            </a:r>
            <a:r>
              <a:rPr lang="es-CL" dirty="0"/>
              <a:t>: empleada por los controles remotos y para </a:t>
            </a:r>
            <a:r>
              <a:rPr lang="es-CL" dirty="0" err="1"/>
              <a:t>calefaccionar</a:t>
            </a:r>
            <a:r>
              <a:rPr lang="es-CL" dirty="0"/>
              <a:t>. Radiación ultravioleta: utilizada para la desinfección de equipos médicos y la detección de residuos biológicos</a:t>
            </a:r>
            <a:r>
              <a:rPr lang="es-CL" dirty="0" smtClean="0"/>
              <a:t>.</a:t>
            </a:r>
          </a:p>
          <a:p>
            <a:endParaRPr lang="es-CL" dirty="0"/>
          </a:p>
          <a:p>
            <a:r>
              <a:rPr lang="es-CL" dirty="0">
                <a:solidFill>
                  <a:srgbClr val="7030A0"/>
                </a:solidFill>
              </a:rPr>
              <a:t>rayos X</a:t>
            </a:r>
            <a:r>
              <a:rPr lang="es-CL" dirty="0"/>
              <a:t>: se emplean en medicina, para obtener radiografías de huesos y órganos internos. rayos </a:t>
            </a:r>
            <a:endParaRPr lang="es-CL" dirty="0" smtClean="0"/>
          </a:p>
          <a:p>
            <a:r>
              <a:rPr lang="es-CL" dirty="0" smtClean="0">
                <a:solidFill>
                  <a:srgbClr val="7030A0"/>
                </a:solidFill>
              </a:rPr>
              <a:t>gamma</a:t>
            </a:r>
            <a:r>
              <a:rPr lang="es-CL" dirty="0">
                <a:solidFill>
                  <a:srgbClr val="7030A0"/>
                </a:solidFill>
              </a:rPr>
              <a:t>: </a:t>
            </a:r>
            <a:r>
              <a:rPr lang="es-CL" dirty="0"/>
              <a:t>se usan en la desinfección de alimentos y de utensilios quirúrgicos y en el tratamiento localizado de ciertos tipos de cáncer.</a:t>
            </a:r>
          </a:p>
          <a:p>
            <a:endParaRPr lang="es-CL" dirty="0"/>
          </a:p>
        </p:txBody>
      </p:sp>
    </p:spTree>
    <p:extLst>
      <p:ext uri="{BB962C8B-B14F-4D97-AF65-F5344CB8AC3E}">
        <p14:creationId xmlns:p14="http://schemas.microsoft.com/office/powerpoint/2010/main" val="407672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59432"/>
            <a:ext cx="8229600" cy="1600200"/>
          </a:xfrm>
        </p:spPr>
        <p:txBody>
          <a:bodyPr/>
          <a:lstStyle/>
          <a:p>
            <a:r>
              <a:rPr lang="es-CL" dirty="0" smtClean="0"/>
              <a:t>Aplicación de la reflexión</a:t>
            </a:r>
            <a:endParaRPr lang="es-CL" dirty="0"/>
          </a:p>
        </p:txBody>
      </p:sp>
      <p:sp>
        <p:nvSpPr>
          <p:cNvPr id="3" name="2 Marcador de contenido"/>
          <p:cNvSpPr>
            <a:spLocks noGrp="1"/>
          </p:cNvSpPr>
          <p:nvPr>
            <p:ph idx="1"/>
          </p:nvPr>
        </p:nvSpPr>
        <p:spPr>
          <a:xfrm>
            <a:off x="515257" y="1179286"/>
            <a:ext cx="8229600" cy="4525963"/>
          </a:xfrm>
        </p:spPr>
        <p:txBody>
          <a:bodyPr/>
          <a:lstStyle/>
          <a:p>
            <a:pPr marL="0" indent="0">
              <a:buNone/>
            </a:pPr>
            <a:r>
              <a:rPr lang="es-CL" dirty="0" smtClean="0"/>
              <a:t>La india siempre ha sido un lugar artífice de la ciencia, en el S.X </a:t>
            </a:r>
            <a:r>
              <a:rPr lang="es-CL" b="1" dirty="0" err="1" smtClean="0"/>
              <a:t>Alhacén</a:t>
            </a:r>
            <a:r>
              <a:rPr lang="es-CL" b="1" dirty="0" smtClean="0"/>
              <a:t> realiza lo que seria la primera referencia de la cámara fotográfica</a:t>
            </a:r>
            <a:r>
              <a:rPr lang="es-CL" dirty="0" smtClean="0"/>
              <a:t>, la </a:t>
            </a:r>
            <a:r>
              <a:rPr lang="es-CL" b="1" dirty="0" smtClean="0"/>
              <a:t>cámara oscura</a:t>
            </a:r>
            <a:r>
              <a:rPr lang="es-CL" dirty="0" smtClean="0"/>
              <a:t>, se </a:t>
            </a:r>
            <a:r>
              <a:rPr lang="es-CL" dirty="0"/>
              <a:t>define como </a:t>
            </a:r>
            <a:r>
              <a:rPr lang="es-CL" b="1" dirty="0" smtClean="0"/>
              <a:t>aparato </a:t>
            </a:r>
            <a:r>
              <a:rPr lang="es-CL" b="1" dirty="0"/>
              <a:t>óptico </a:t>
            </a:r>
            <a:r>
              <a:rPr lang="es-CL" b="1" dirty="0" smtClean="0"/>
              <a:t>con </a:t>
            </a:r>
            <a:r>
              <a:rPr lang="es-CL" b="1" dirty="0"/>
              <a:t>un orificio en una de sus paredes a través del cual pasan los rayos luminosos</a:t>
            </a:r>
            <a:r>
              <a:rPr lang="es-CL" dirty="0"/>
              <a:t>, que forman una imagen invertida de los objetos exteriores sobre la pared opuesta.</a:t>
            </a:r>
          </a:p>
        </p:txBody>
      </p:sp>
      <p:pic>
        <p:nvPicPr>
          <p:cNvPr id="7170" name="Picture 2" descr="http://4.bp.blogspot.com/-CBoTp4opLjg/U2Mlfr2rgOI/AAAAAAAAHRA/bXWL68lMAxo/s1600/Propagaci%C3%B3n+rectil%C3%ADnea+de+la+luz+y+la+C%C3%A1mara+Oscura.jpg"/>
          <p:cNvPicPr>
            <a:picLocks noChangeAspect="1" noChangeArrowheads="1"/>
          </p:cNvPicPr>
          <p:nvPr/>
        </p:nvPicPr>
        <p:blipFill rotWithShape="1">
          <a:blip r:embed="rId2">
            <a:extLst>
              <a:ext uri="{28A0092B-C50C-407E-A947-70E740481C1C}">
                <a14:useLocalDpi xmlns:a14="http://schemas.microsoft.com/office/drawing/2010/main" val="0"/>
              </a:ext>
            </a:extLst>
          </a:blip>
          <a:srcRect t="26558" b="28363"/>
          <a:stretch/>
        </p:blipFill>
        <p:spPr bwMode="auto">
          <a:xfrm>
            <a:off x="1619672" y="4264205"/>
            <a:ext cx="6264696" cy="211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7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58135"/>
            <a:ext cx="4910998" cy="278092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p:txBody>
          <a:bodyPr/>
          <a:lstStyle/>
          <a:p>
            <a:r>
              <a:rPr lang="es-CL" u="sng" dirty="0" smtClean="0"/>
              <a:t>Propiedades ondulatorias de la luz</a:t>
            </a:r>
            <a:endParaRPr lang="es-CL" u="sng" dirty="0"/>
          </a:p>
        </p:txBody>
      </p:sp>
      <p:sp>
        <p:nvSpPr>
          <p:cNvPr id="6" name="2 Marcador de contenido"/>
          <p:cNvSpPr txBox="1">
            <a:spLocks/>
          </p:cNvSpPr>
          <p:nvPr/>
        </p:nvSpPr>
        <p:spPr>
          <a:xfrm>
            <a:off x="395536" y="1340768"/>
            <a:ext cx="3818384" cy="4412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CL" dirty="0" smtClean="0"/>
              <a:t>-Refracción</a:t>
            </a:r>
          </a:p>
          <a:p>
            <a:r>
              <a:rPr lang="es-CL" sz="2400" dirty="0"/>
              <a:t>E</a:t>
            </a:r>
            <a:r>
              <a:rPr lang="es-CL" sz="2400" dirty="0" smtClean="0"/>
              <a:t>s el </a:t>
            </a:r>
            <a:r>
              <a:rPr lang="es-CL" sz="2400" b="1" dirty="0" smtClean="0"/>
              <a:t>cambio de dirección que sufre la luz cuando pasa de una sustancia transparente a otra</a:t>
            </a:r>
            <a:r>
              <a:rPr lang="es-CL" sz="2400" dirty="0" smtClean="0"/>
              <a:t>. Ejemplo, el aire, a otro, como el agua</a:t>
            </a:r>
            <a:r>
              <a:rPr lang="es-CL" sz="2800" dirty="0"/>
              <a:t>.</a:t>
            </a:r>
          </a:p>
        </p:txBody>
      </p:sp>
      <p:pic>
        <p:nvPicPr>
          <p:cNvPr id="7170" name="Picture 2" descr="refraccion_2.png (448×331)"/>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323" b="68580" l="25893" r="78125">
                        <a14:foregroundMark x1="51563" y1="20544" x2="51563" y2="20544"/>
                        <a14:foregroundMark x1="52455" y1="15408" x2="52455" y2="15408"/>
                        <a14:foregroundMark x1="62946" y1="16012" x2="62946" y2="16012"/>
                        <a14:foregroundMark x1="42188" y1="14199" x2="42188" y2="14199"/>
                        <a14:foregroundMark x1="43527" y1="25076" x2="43527" y2="25076"/>
                        <a14:foregroundMark x1="45089" y1="16918" x2="45089" y2="16918"/>
                        <a14:foregroundMark x1="46429" y1="12991" x2="46429" y2="12991"/>
                        <a14:foregroundMark x1="68080" y1="14804" x2="68080" y2="14804"/>
                        <a14:foregroundMark x1="68080" y1="22659" x2="68080" y2="22659"/>
                        <a14:foregroundMark x1="63839" y1="27492" x2="63839" y2="27492"/>
                        <a14:foregroundMark x1="46875" y1="68882" x2="46875" y2="68882"/>
                        <a14:foregroundMark x1="65179" y1="3323" x2="65179" y2="3323"/>
                        <a14:foregroundMark x1="56250" y1="22356" x2="56250" y2="22356"/>
                      </a14:backgroundRemoval>
                    </a14:imgEffect>
                  </a14:imgLayer>
                </a14:imgProps>
              </a:ext>
              <a:ext uri="{28A0092B-C50C-407E-A947-70E740481C1C}">
                <a14:useLocalDpi xmlns:a14="http://schemas.microsoft.com/office/drawing/2010/main" val="0"/>
              </a:ext>
            </a:extLst>
          </a:blip>
          <a:srcRect l="19351" t="1" r="15148" b="26303"/>
          <a:stretch/>
        </p:blipFill>
        <p:spPr bwMode="auto">
          <a:xfrm>
            <a:off x="4427984" y="1650681"/>
            <a:ext cx="2353435" cy="195637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660232" y="1948699"/>
            <a:ext cx="223224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dirty="0" smtClean="0"/>
              <a:t>La cuchara en un vaso con agua se ve como si estuviese rota, esto es debido a la refracción</a:t>
            </a:r>
            <a:endParaRPr lang="es-CL" dirty="0"/>
          </a:p>
        </p:txBody>
      </p:sp>
    </p:spTree>
    <p:extLst>
      <p:ext uri="{BB962C8B-B14F-4D97-AF65-F5344CB8AC3E}">
        <p14:creationId xmlns:p14="http://schemas.microsoft.com/office/powerpoint/2010/main" val="5053844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par>
                                <p:cTn id="25" presetID="2" presetClass="entr" presetSubtype="2" fill="hold" nodeType="withEffect">
                                  <p:stCondLst>
                                    <p:cond delay="0"/>
                                  </p:stCondLst>
                                  <p:childTnLst>
                                    <p:set>
                                      <p:cBhvr>
                                        <p:cTn id="26" dur="1" fill="hold">
                                          <p:stCondLst>
                                            <p:cond delay="0"/>
                                          </p:stCondLst>
                                        </p:cTn>
                                        <p:tgtEl>
                                          <p:spTgt spid="7170"/>
                                        </p:tgtEl>
                                        <p:attrNameLst>
                                          <p:attrName>style.visibility</p:attrName>
                                        </p:attrNameLst>
                                      </p:cBhvr>
                                      <p:to>
                                        <p:strVal val="visible"/>
                                      </p:to>
                                    </p:set>
                                    <p:anim calcmode="lin" valueType="num">
                                      <p:cBhvr additive="base">
                                        <p:cTn id="27" dur="500" fill="hold"/>
                                        <p:tgtEl>
                                          <p:spTgt spid="7170"/>
                                        </p:tgtEl>
                                        <p:attrNameLst>
                                          <p:attrName>ppt_x</p:attrName>
                                        </p:attrNameLst>
                                      </p:cBhvr>
                                      <p:tavLst>
                                        <p:tav tm="0">
                                          <p:val>
                                            <p:strVal val="1+#ppt_w/2"/>
                                          </p:val>
                                        </p:tav>
                                        <p:tav tm="100000">
                                          <p:val>
                                            <p:strVal val="#ppt_x"/>
                                          </p:val>
                                        </p:tav>
                                      </p:tavLst>
                                    </p:anim>
                                    <p:anim calcmode="lin" valueType="num">
                                      <p:cBhvr additive="base">
                                        <p:cTn id="28" dur="500" fill="hold"/>
                                        <p:tgtEl>
                                          <p:spTgt spid="717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Aplicación de la refracción</a:t>
            </a:r>
            <a:endParaRPr lang="es-CL" dirty="0"/>
          </a:p>
        </p:txBody>
      </p:sp>
      <p:sp>
        <p:nvSpPr>
          <p:cNvPr id="3" name="2 Marcador de contenido"/>
          <p:cNvSpPr>
            <a:spLocks noGrp="1"/>
          </p:cNvSpPr>
          <p:nvPr>
            <p:ph idx="1"/>
          </p:nvPr>
        </p:nvSpPr>
        <p:spPr>
          <a:xfrm>
            <a:off x="457200" y="1600201"/>
            <a:ext cx="8229600" cy="2620887"/>
          </a:xfrm>
        </p:spPr>
        <p:txBody>
          <a:bodyPr>
            <a:normAutofit fontScale="92500"/>
          </a:bodyPr>
          <a:lstStyle/>
          <a:p>
            <a:r>
              <a:rPr lang="es-CL" dirty="0" smtClean="0"/>
              <a:t>El </a:t>
            </a:r>
            <a:r>
              <a:rPr lang="es-CL" b="1" dirty="0" smtClean="0"/>
              <a:t>arcoíris</a:t>
            </a:r>
            <a:r>
              <a:rPr lang="es-CL" dirty="0" smtClean="0"/>
              <a:t> es un fenómeno de la naturaleza inexplicable para muchos, sin embargo esta propiedad de la luz es la que permita que este sucede</a:t>
            </a:r>
          </a:p>
          <a:p>
            <a:r>
              <a:rPr lang="es-CL" b="1" dirty="0" smtClean="0"/>
              <a:t>El sol emite los rayos luminosos y al llegar a la gota de agua al ser un medio transparente la luz se refracta y se produce toda la gama de colores del arcoíris</a:t>
            </a:r>
            <a:endParaRPr lang="es-CL" b="1" dirty="0"/>
          </a:p>
        </p:txBody>
      </p:sp>
      <p:pic>
        <p:nvPicPr>
          <p:cNvPr id="8194" name="Picture 2" descr="http://4.bp.blogspot.com/-BQ8Dawfvxdc/TzAXag6-VNI/AAAAAAAAAAc/dlfgG407mPg/s1600/arco-iri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1048"/>
            <a:ext cx="4392488" cy="278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81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194"/>
                                        </p:tgtEl>
                                        <p:attrNameLst>
                                          <p:attrName>r</p:attrName>
                                        </p:attrNameLst>
                                      </p:cBhvr>
                                    </p:animRot>
                                    <p:animRot by="-240000">
                                      <p:cBhvr>
                                        <p:cTn id="19" dur="200" fill="hold">
                                          <p:stCondLst>
                                            <p:cond delay="200"/>
                                          </p:stCondLst>
                                        </p:cTn>
                                        <p:tgtEl>
                                          <p:spTgt spid="8194"/>
                                        </p:tgtEl>
                                        <p:attrNameLst>
                                          <p:attrName>r</p:attrName>
                                        </p:attrNameLst>
                                      </p:cBhvr>
                                    </p:animRot>
                                    <p:animRot by="240000">
                                      <p:cBhvr>
                                        <p:cTn id="20" dur="200" fill="hold">
                                          <p:stCondLst>
                                            <p:cond delay="400"/>
                                          </p:stCondLst>
                                        </p:cTn>
                                        <p:tgtEl>
                                          <p:spTgt spid="8194"/>
                                        </p:tgtEl>
                                        <p:attrNameLst>
                                          <p:attrName>r</p:attrName>
                                        </p:attrNameLst>
                                      </p:cBhvr>
                                    </p:animRot>
                                    <p:animRot by="-240000">
                                      <p:cBhvr>
                                        <p:cTn id="21" dur="200" fill="hold">
                                          <p:stCondLst>
                                            <p:cond delay="600"/>
                                          </p:stCondLst>
                                        </p:cTn>
                                        <p:tgtEl>
                                          <p:spTgt spid="8194"/>
                                        </p:tgtEl>
                                        <p:attrNameLst>
                                          <p:attrName>r</p:attrName>
                                        </p:attrNameLst>
                                      </p:cBhvr>
                                    </p:animRot>
                                    <p:animRot by="120000">
                                      <p:cBhvr>
                                        <p:cTn id="22" dur="200" fill="hold">
                                          <p:stCondLst>
                                            <p:cond delay="800"/>
                                          </p:stCondLst>
                                        </p:cTn>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CL" u="sng" dirty="0" smtClean="0"/>
              <a:t>Propiedades ondulatorias de la luz</a:t>
            </a:r>
            <a:endParaRPr lang="es-CL" u="sng" dirty="0"/>
          </a:p>
        </p:txBody>
      </p:sp>
      <p:sp>
        <p:nvSpPr>
          <p:cNvPr id="5" name="2 Marcador de contenido"/>
          <p:cNvSpPr>
            <a:spLocks noGrp="1"/>
          </p:cNvSpPr>
          <p:nvPr>
            <p:ph idx="1"/>
          </p:nvPr>
        </p:nvSpPr>
        <p:spPr>
          <a:xfrm>
            <a:off x="457200" y="1600200"/>
            <a:ext cx="4834880" cy="4525963"/>
          </a:xfrm>
        </p:spPr>
        <p:txBody>
          <a:bodyPr/>
          <a:lstStyle/>
          <a:p>
            <a:r>
              <a:rPr lang="es-CL" sz="3200" dirty="0" smtClean="0"/>
              <a:t>Difracción</a:t>
            </a:r>
          </a:p>
          <a:p>
            <a:r>
              <a:rPr lang="es-CL" dirty="0"/>
              <a:t>E</a:t>
            </a:r>
            <a:r>
              <a:rPr lang="es-CL" dirty="0" smtClean="0"/>
              <a:t>s un </a:t>
            </a:r>
            <a:r>
              <a:rPr lang="es-CL" b="1" dirty="0" smtClean="0"/>
              <a:t>fenómeno característico de las ondas que se basa en la desviación de estas al encontrar un obstáculo o al atravesar una rendija</a:t>
            </a:r>
            <a:r>
              <a:rPr lang="es-CL" sz="2000" b="1" dirty="0" smtClean="0"/>
              <a:t>.</a:t>
            </a:r>
          </a:p>
        </p:txBody>
      </p:sp>
      <p:pic>
        <p:nvPicPr>
          <p:cNvPr id="614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20" r="52328"/>
          <a:stretch/>
        </p:blipFill>
        <p:spPr bwMode="auto">
          <a:xfrm>
            <a:off x="5436096" y="1552162"/>
            <a:ext cx="2426796" cy="23050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5436096" y="3857212"/>
            <a:ext cx="25336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4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 autoRev="1" fill="remove"/>
                                        <p:tgtEl>
                                          <p:spTgt spid="5">
                                            <p:txEl>
                                              <p:pRg st="1" end="1"/>
                                            </p:txEl>
                                          </p:spTgt>
                                        </p:tgtEl>
                                        <p:attrNameLst>
                                          <p:attrName>style.color</p:attrName>
                                        </p:attrNameLst>
                                      </p:cBhvr>
                                      <p:to>
                                        <a:schemeClr val="bg1"/>
                                      </p:to>
                                    </p:animClr>
                                    <p:animClr clrSpc="rgb" dir="cw">
                                      <p:cBhvr>
                                        <p:cTn id="12" dur="250" autoRev="1" fill="remove"/>
                                        <p:tgtEl>
                                          <p:spTgt spid="5">
                                            <p:txEl>
                                              <p:pRg st="1" end="1"/>
                                            </p:txEl>
                                          </p:spTgt>
                                        </p:tgtEl>
                                        <p:attrNameLst>
                                          <p:attrName>fillcolor</p:attrName>
                                        </p:attrNameLst>
                                      </p:cBhvr>
                                      <p:to>
                                        <a:schemeClr val="bg1"/>
                                      </p:to>
                                    </p:animClr>
                                    <p:set>
                                      <p:cBhvr>
                                        <p:cTn id="13" dur="250" autoRev="1" fill="remove"/>
                                        <p:tgtEl>
                                          <p:spTgt spid="5">
                                            <p:txEl>
                                              <p:pRg st="1" end="1"/>
                                            </p:txEl>
                                          </p:spTgt>
                                        </p:tgtEl>
                                        <p:attrNameLst>
                                          <p:attrName>fill.type</p:attrName>
                                        </p:attrNameLst>
                                      </p:cBhvr>
                                      <p:to>
                                        <p:strVal val="solid"/>
                                      </p:to>
                                    </p:set>
                                    <p:set>
                                      <p:cBhvr>
                                        <p:cTn id="14" dur="250" autoRev="1" fill="remove"/>
                                        <p:tgtEl>
                                          <p:spTgt spid="5">
                                            <p:txEl>
                                              <p:pRg st="1" end="1"/>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6148"/>
                                        </p:tgtEl>
                                        <p:attrNameLst>
                                          <p:attrName>style.color</p:attrName>
                                        </p:attrNameLst>
                                      </p:cBhvr>
                                      <p:to>
                                        <a:srgbClr val="FF0000"/>
                                      </p:to>
                                    </p:animClr>
                                    <p:animClr clrSpc="rgb" dir="cw">
                                      <p:cBhvr>
                                        <p:cTn id="17" dur="250" autoRev="1" fill="remove"/>
                                        <p:tgtEl>
                                          <p:spTgt spid="6148"/>
                                        </p:tgtEl>
                                        <p:attrNameLst>
                                          <p:attrName>fillcolor</p:attrName>
                                        </p:attrNameLst>
                                      </p:cBhvr>
                                      <p:to>
                                        <a:srgbClr val="FF0000"/>
                                      </p:to>
                                    </p:animClr>
                                    <p:set>
                                      <p:cBhvr>
                                        <p:cTn id="18" dur="250" autoRev="1" fill="remove"/>
                                        <p:tgtEl>
                                          <p:spTgt spid="6148"/>
                                        </p:tgtEl>
                                        <p:attrNameLst>
                                          <p:attrName>fill.type</p:attrName>
                                        </p:attrNameLst>
                                      </p:cBhvr>
                                      <p:to>
                                        <p:strVal val="solid"/>
                                      </p:to>
                                    </p:set>
                                    <p:set>
                                      <p:cBhvr>
                                        <p:cTn id="19" dur="250" autoRev="1" fill="remove"/>
                                        <p:tgtEl>
                                          <p:spTgt spid="6148"/>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6146"/>
                                        </p:tgtEl>
                                        <p:attrNameLst>
                                          <p:attrName>style.color</p:attrName>
                                        </p:attrNameLst>
                                      </p:cBhvr>
                                      <p:to>
                                        <a:srgbClr val="FF0000"/>
                                      </p:to>
                                    </p:animClr>
                                    <p:animClr clrSpc="rgb" dir="cw">
                                      <p:cBhvr>
                                        <p:cTn id="22" dur="250" autoRev="1" fill="remove"/>
                                        <p:tgtEl>
                                          <p:spTgt spid="6146"/>
                                        </p:tgtEl>
                                        <p:attrNameLst>
                                          <p:attrName>fillcolor</p:attrName>
                                        </p:attrNameLst>
                                      </p:cBhvr>
                                      <p:to>
                                        <a:srgbClr val="FF0000"/>
                                      </p:to>
                                    </p:animClr>
                                    <p:set>
                                      <p:cBhvr>
                                        <p:cTn id="23" dur="250" autoRev="1" fill="remove"/>
                                        <p:tgtEl>
                                          <p:spTgt spid="6146"/>
                                        </p:tgtEl>
                                        <p:attrNameLst>
                                          <p:attrName>fill.type</p:attrName>
                                        </p:attrNameLst>
                                      </p:cBhvr>
                                      <p:to>
                                        <p:strVal val="solid"/>
                                      </p:to>
                                    </p:set>
                                    <p:set>
                                      <p:cBhvr>
                                        <p:cTn id="24" dur="250" autoRev="1" fill="remove"/>
                                        <p:tgtEl>
                                          <p:spTgt spid="614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Aplicación de la difracción</a:t>
            </a:r>
            <a:endParaRPr lang="es-CL" dirty="0"/>
          </a:p>
        </p:txBody>
      </p:sp>
      <p:sp>
        <p:nvSpPr>
          <p:cNvPr id="3" name="2 Marcador de contenido"/>
          <p:cNvSpPr>
            <a:spLocks noGrp="1"/>
          </p:cNvSpPr>
          <p:nvPr>
            <p:ph idx="1"/>
          </p:nvPr>
        </p:nvSpPr>
        <p:spPr>
          <a:xfrm>
            <a:off x="539552" y="1544775"/>
            <a:ext cx="4402832" cy="4525963"/>
          </a:xfrm>
        </p:spPr>
        <p:txBody>
          <a:bodyPr/>
          <a:lstStyle/>
          <a:p>
            <a:r>
              <a:rPr lang="es-CL" dirty="0"/>
              <a:t>La </a:t>
            </a:r>
            <a:r>
              <a:rPr lang="es-CL" b="1" dirty="0"/>
              <a:t>cristalografía de rayos X </a:t>
            </a:r>
            <a:r>
              <a:rPr lang="es-CL" dirty="0"/>
              <a:t>es una </a:t>
            </a:r>
            <a:r>
              <a:rPr lang="es-CL" b="1" dirty="0"/>
              <a:t>técnica experimental para el estudio y análisis de materiales</a:t>
            </a:r>
            <a:r>
              <a:rPr lang="es-CL" dirty="0"/>
              <a:t>, basada en el fenómeno de difracción de los rayos X por sólidos en estado cristalino.</a:t>
            </a:r>
          </a:p>
        </p:txBody>
      </p:sp>
      <p:pic>
        <p:nvPicPr>
          <p:cNvPr id="9218" name="Picture 2" descr="File:Difraccion rayos 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56792"/>
            <a:ext cx="3168351" cy="509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97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1+#ppt_w/2"/>
                                          </p:val>
                                        </p:tav>
                                        <p:tav tm="100000">
                                          <p:val>
                                            <p:strVal val="#ppt_x"/>
                                          </p:val>
                                        </p:tav>
                                      </p:tavLst>
                                    </p:anim>
                                    <p:anim calcmode="lin" valueType="num">
                                      <p:cBhvr additive="base">
                                        <p:cTn id="12"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1627</TotalTime>
  <Words>1932</Words>
  <Application>Microsoft Office PowerPoint</Application>
  <PresentationFormat>Presentación en pantalla (4:3)</PresentationFormat>
  <Paragraphs>148</Paragraphs>
  <Slides>43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43</vt:i4>
      </vt:variant>
    </vt:vector>
  </HeadingPairs>
  <TitlesOfParts>
    <vt:vector size="50" baseType="lpstr">
      <vt:lpstr>Arial</vt:lpstr>
      <vt:lpstr>Cambria Math</vt:lpstr>
      <vt:lpstr>Century Gothic</vt:lpstr>
      <vt:lpstr>Courier New</vt:lpstr>
      <vt:lpstr>Palatino Linotype</vt:lpstr>
      <vt:lpstr>Times New Roman</vt:lpstr>
      <vt:lpstr>Ejecutivo</vt:lpstr>
      <vt:lpstr>Luz y óptica</vt:lpstr>
      <vt:lpstr>Propagación rectilínea de la luz</vt:lpstr>
      <vt:lpstr>Propiedades ondulatorias de la luz</vt:lpstr>
      <vt:lpstr>Presentación de PowerPoint</vt:lpstr>
      <vt:lpstr>Aplicación de la reflexión</vt:lpstr>
      <vt:lpstr>Propiedades ondulatorias de la luz</vt:lpstr>
      <vt:lpstr>Aplicación de la refracción</vt:lpstr>
      <vt:lpstr>Propiedades ondulatorias de la luz</vt:lpstr>
      <vt:lpstr>Aplicación de la difracción</vt:lpstr>
      <vt:lpstr>La dispersión de la luz</vt:lpstr>
      <vt:lpstr>Dispersión óptica.</vt:lpstr>
      <vt:lpstr>Dispersión , espectro luminoso</vt:lpstr>
      <vt:lpstr>Imagen de dispersión óptica.</vt:lpstr>
      <vt:lpstr>Porqué el cielo es azul</vt:lpstr>
      <vt:lpstr>La atmósfera terrestre </vt:lpstr>
      <vt:lpstr>La luz en la atmósfera </vt:lpstr>
      <vt:lpstr>El cielo azul.</vt:lpstr>
      <vt:lpstr>Presentación de PowerPoint</vt:lpstr>
      <vt:lpstr>El horizonte.</vt:lpstr>
      <vt:lpstr>Presentación de PowerPoint</vt:lpstr>
      <vt:lpstr>La luz en el espacio</vt:lpstr>
      <vt:lpstr>Presentación de PowerPoint</vt:lpstr>
      <vt:lpstr>El ocaso.</vt:lpstr>
      <vt:lpstr>Presentación de PowerPoint</vt:lpstr>
      <vt:lpstr>Presentación de PowerPoint</vt:lpstr>
      <vt:lpstr>Presentación de PowerPoint</vt:lpstr>
      <vt:lpstr>Presentación de PowerPoint</vt:lpstr>
      <vt:lpstr>Presentación de PowerPoint</vt:lpstr>
      <vt:lpstr>Propiedades de la luz</vt:lpstr>
      <vt:lpstr>Presentación de PowerPoint</vt:lpstr>
      <vt:lpstr>Presentación de PowerPoint</vt:lpstr>
      <vt:lpstr>Presentación de PowerPoint</vt:lpstr>
      <vt:lpstr>Presentación de PowerPoint</vt:lpstr>
      <vt:lpstr>Si la fuente luminosa se aleja del observador , este la verá desplazada hacia el rojo. Si la fuente luminosa se acerca al observador , este la verá desplazarse hacia el azul.</vt:lpstr>
      <vt:lpstr>El efecto Doppler y la expansión del universo.</vt:lpstr>
      <vt:lpstr>¿Cómo se forman los colores?</vt:lpstr>
      <vt:lpstr>Presentación de PowerPoint</vt:lpstr>
      <vt:lpstr>Percepción de los colores</vt:lpstr>
      <vt:lpstr>Sintetiza  tus aprendizajes </vt:lpstr>
      <vt:lpstr>Los principales modelos explicativos, a lo largo de la historia, son:</vt:lpstr>
      <vt:lpstr>Algunas características de su propagación son:   </vt:lpstr>
      <vt:lpstr>Sus propiedades ondulatorias son:  </vt:lpstr>
      <vt:lpstr>La luz y sus aplicaciones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Luz y óptica</dc:title>
  <dc:creator>Alumno</dc:creator>
  <cp:lastModifiedBy>Montoya</cp:lastModifiedBy>
  <cp:revision>70</cp:revision>
  <dcterms:created xsi:type="dcterms:W3CDTF">2017-06-16T02:26:33Z</dcterms:created>
  <dcterms:modified xsi:type="dcterms:W3CDTF">2018-06-23T19:22:45Z</dcterms:modified>
</cp:coreProperties>
</file>